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9" r:id="rId3"/>
    <p:sldId id="257" r:id="rId4"/>
    <p:sldId id="271" r:id="rId5"/>
    <p:sldId id="258" r:id="rId6"/>
    <p:sldId id="270" r:id="rId7"/>
    <p:sldId id="262" r:id="rId8"/>
    <p:sldId id="265" r:id="rId9"/>
    <p:sldId id="266" r:id="rId10"/>
    <p:sldId id="261" r:id="rId11"/>
    <p:sldId id="274" r:id="rId12"/>
    <p:sldId id="260" r:id="rId13"/>
    <p:sldId id="263" r:id="rId14"/>
    <p:sldId id="264" r:id="rId15"/>
    <p:sldId id="272" r:id="rId16"/>
    <p:sldId id="273" r:id="rId17"/>
    <p:sldId id="268" r:id="rId18"/>
    <p:sldId id="26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72" y="-5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72264" y="4000504"/>
            <a:ext cx="2571736" cy="2500330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uk-UA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Звіт заступника директора</a:t>
            </a:r>
          </a:p>
          <a:p>
            <a:pPr algn="ctr">
              <a:spcBef>
                <a:spcPts val="0"/>
              </a:spcBef>
            </a:pPr>
            <a:r>
              <a:rPr lang="uk-UA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 НВР</a:t>
            </a:r>
          </a:p>
          <a:p>
            <a:pPr algn="ctr">
              <a:spcBef>
                <a:spcPts val="0"/>
              </a:spcBef>
            </a:pPr>
            <a:r>
              <a:rPr lang="uk-UA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О.П.  </a:t>
            </a:r>
            <a:r>
              <a:rPr lang="uk-UA" sz="24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Калараш</a:t>
            </a:r>
            <a:endParaRPr lang="uk-UA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ПК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57364"/>
            <a:ext cx="6667514" cy="50006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142900"/>
            <a:ext cx="9144000" cy="1857388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МЕТОДИЧНА ДІЯЛЬНІСТЬ УЧИТЕЛІВ ТА НАУКОВО-ДОСЛІДНИЦЬКА РОБОТА УЧНІВ ЧАГОРСЬКОГО ЛІЦЕЮ</a:t>
            </a:r>
            <a:endParaRPr lang="uk-UA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52"/>
            <a:ext cx="9144000" cy="27146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Сучасна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освіта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гнучка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інноваційна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тривалістю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 Треба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чітко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усвідомити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змінилося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поняття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сучасному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світі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якими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сьогодні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ролі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враховувати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своїй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роботі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навчальному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ПК\Desktop\2.jpg"/>
          <p:cNvPicPr>
            <a:picLocks noChangeAspect="1" noChangeArrowheads="1"/>
          </p:cNvPicPr>
          <p:nvPr/>
        </p:nvPicPr>
        <p:blipFill>
          <a:blip r:embed="rId2"/>
          <a:srcRect b="7174"/>
          <a:stretch>
            <a:fillRect/>
          </a:stretch>
        </p:blipFill>
        <p:spPr bwMode="auto">
          <a:xfrm>
            <a:off x="1142976" y="1691958"/>
            <a:ext cx="7215238" cy="5023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Методична проблема: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428736"/>
            <a:ext cx="8501122" cy="4819664"/>
          </a:xfrm>
        </p:spPr>
        <p:txBody>
          <a:bodyPr/>
          <a:lstStyle/>
          <a:p>
            <a:pPr algn="ctr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робота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педагогічного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колективу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закладу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освіти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спрямована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розв’язання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єдиної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науково-методичної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проблеми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>
              <a:buNone/>
            </a:pP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«Використання </a:t>
            </a:r>
            <a:r>
              <a:rPr lang="uk-UA" b="1" i="1" dirty="0" err="1" smtClean="0">
                <a:latin typeface="Times New Roman" pitchFamily="18" charset="0"/>
                <a:cs typeface="Times New Roman" pitchFamily="18" charset="0"/>
              </a:rPr>
              <a:t>компетентісно-зорієнтованих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 технологій розвитку особистості в контексті нової української школи»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642918"/>
            <a:ext cx="7933588" cy="480060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Внутрішньоліцейна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методична робота здійснювалася відповідно до Конституції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України, Законів України «Про освіту», «Про повну загальну середню освіту», «Про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дошкільну освіту», «Про позашкільну освіту», «Про інноваційну діяльність», Стратегії розвитку закладу,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Річного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плану роботи,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інших актів законодавства в галузі освіти, в тому числі МОН України, наказу по закладу від 01.09.2022 року </a:t>
            </a:r>
          </a:p>
          <a:p>
            <a:pPr algn="ctr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№ 78 «Про організацію методичної роботи у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Чагорському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ліцею на 2022/2023 навчальний рік».</a:t>
            </a:r>
          </a:p>
          <a:p>
            <a:pPr algn="ctr"/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571480"/>
            <a:ext cx="9144000" cy="11540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Якісний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склад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педагогічного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колективу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b="1" dirty="0" err="1" smtClean="0">
                <a:latin typeface="Times New Roman" pitchFamily="18" charset="0"/>
                <a:cs typeface="Times New Roman" pitchFamily="18" charset="0"/>
              </a:rPr>
              <a:t>Чагорського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 ліцею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 202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/202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навчальному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857364"/>
            <a:ext cx="7498080" cy="17859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Станом на 01.06.2023 р. у ліцеї працює 38 педагогів (з них 2 у відпустці по догляду за дитиною, 2 вчителя увільнені – служать в ЗСУ)</a:t>
            </a:r>
          </a:p>
          <a:p>
            <a:pPr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дипломів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вищу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освіту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за результатами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атестації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педагоги закладу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кваліфікаційні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категорії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ПК\Desktop\кваліфікації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4000504"/>
            <a:ext cx="7702359" cy="1928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642918"/>
            <a:ext cx="7715304" cy="12858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Із загальної кількості педагогів педагогічні звання мають:</a:t>
            </a:r>
          </a:p>
        </p:txBody>
      </p:sp>
      <p:pic>
        <p:nvPicPr>
          <p:cNvPr id="2050" name="Picture 2" descr="C:\Users\ПК\Desktop\званн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500306"/>
            <a:ext cx="7481035" cy="23193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-142900"/>
            <a:ext cx="7498080" cy="1143000"/>
          </a:xfrm>
        </p:spPr>
        <p:txBody>
          <a:bodyPr/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Підвищення кваліфікації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714356"/>
            <a:ext cx="8572528" cy="553404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 період з червня 2022 по травень 2023 року на затвердження педрадою подано понад 150 сертифікатів та свідоцтв, які підтверджують підвищення кваліфікації у різних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суб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єктів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підвищення кваліфікації: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КЗ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“Глибоцький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центр професійного розвитку педагогічних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праціників”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ТОВ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“Освітній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проект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“На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урок”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, ТОВ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“Всеосвіта”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, ТОВ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“Академія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цифрового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розвитку”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Prometheus, Ed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Фонд Східна Європа спільно з Державною службою України з надзвичайних ситуацій.</a:t>
            </a:r>
            <a:endParaRPr lang="uk-UA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214290"/>
            <a:ext cx="8229600" cy="5554683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внутрішньоліцейної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методичної роботи дає можливість кожному вчителеві ліцею брати участь не лише в реалізації готових курсових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проєктів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підвищення кваліфікації, а й залучає їх до участі у різноманітних за формою та змістом методичних заходах, які сприяють підвищенню фахової майстерності та творчого потенціалу вчителів. Педагогічні працівники ліцею тісно співпрацюють з викладацьким складом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КЗ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ІППОЧО. </a:t>
            </a:r>
          </a:p>
          <a:p>
            <a:pPr algn="ctr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Зокрема, 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Біла З.В.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є автором розробки уроку рефлексії із застосуванням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діяльнісного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підходу та технології розвитку критичного мислення з теми: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«Розв’язування вправ на виконання дій додавання і віднімання десяткових дробів»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285728"/>
            <a:ext cx="7719274" cy="5962672"/>
          </a:xfrm>
        </p:spPr>
        <p:txBody>
          <a:bodyPr>
            <a:normAutofit fontScale="85000" lnSpcReduction="10000"/>
          </a:bodyPr>
          <a:lstStyle/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Кирильчук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Я.М.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автором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розробки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затверджен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обласному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рівні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відеоролик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:”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таке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булінг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буває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та як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спробувати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позбутися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?”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(Протокол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42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22.02.2023р.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Маляр І.В.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затверджені рішенням обласної Експертної комісії Науково-методичного центру практичної психології і соціальної роботи, Інститутом післядипломної педагогічної освіти Чернівецької області: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«Анкета для учнів, що займаються  в гуртках»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відеоролик «Мій безпечний електронний світ»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ролик «Міфи про електронні замінники сигарет. Обережно, міф».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(Протокол №42 від 22.02.23)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-214338"/>
            <a:ext cx="7498080" cy="1143000"/>
          </a:xfrm>
        </p:spPr>
        <p:txBody>
          <a:bodyPr/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Атестація педагогів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642918"/>
            <a:ext cx="7943848" cy="474027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	У 2023 р в ліцеї атестувалось 15 учителів.</a:t>
            </a:r>
          </a:p>
          <a:p>
            <a:pPr>
              <a:buNone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Результати атестації:</a:t>
            </a:r>
          </a:p>
          <a:p>
            <a:pPr lvl="0"/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Підтверджено відповідність раніше присвоєній кваліфікаційній категорії «Спеціаліст вищої категорії» та педагогічного звання «Старший вчитель» -  2 педагогам;</a:t>
            </a:r>
          </a:p>
          <a:p>
            <a:pPr lvl="0"/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Підтверджено відповідність раніше присвоєній кваліфікаційній категорії «Спеціаліст вищої категорії» та </a:t>
            </a:r>
            <a:r>
              <a:rPr lang="uk-UA" sz="1800" dirty="0" err="1" smtClean="0">
                <a:latin typeface="Times New Roman" pitchFamily="18" charset="0"/>
                <a:cs typeface="Times New Roman" pitchFamily="18" charset="0"/>
              </a:rPr>
              <a:t>присвоєнно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педагогічне звання «Старший вчитель» - 4 педагогам;</a:t>
            </a:r>
          </a:p>
          <a:p>
            <a:pPr lvl="0"/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Підтверджено відповідність раніше присвоєній кваліфікаційній категорії «Спеціаліст вищої категорії» - 1 педагогу;</a:t>
            </a:r>
          </a:p>
          <a:p>
            <a:pPr lvl="0"/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Встановлено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кваліфікаційну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категорію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пеціаліст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І категорії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 -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педагог</a:t>
            </a:r>
            <a:r>
              <a:rPr lang="uk-UA" sz="1800" dirty="0" err="1" smtClean="0">
                <a:latin typeface="Times New Roman" pitchFamily="18" charset="0"/>
                <a:cs typeface="Times New Roman" pitchFamily="18" charset="0"/>
              </a:rPr>
              <a:t>ам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Встановлено 1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2-ий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тарифікаційний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розряд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асистенту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вчителя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інклюзивного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класу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Підтверджено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відповідність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раніше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присвоєній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кваліфікаційній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категорії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пеціаліст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вищої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категорії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 та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педагогічн</a:t>
            </a:r>
            <a:r>
              <a:rPr lang="uk-UA" sz="1800" dirty="0" err="1" smtClean="0">
                <a:latin typeface="Times New Roman" pitchFamily="18" charset="0"/>
                <a:cs typeface="Times New Roman" pitchFamily="18" charset="0"/>
              </a:rPr>
              <a:t>ого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званн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Старший вчитель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- 1 педагогу;</a:t>
            </a:r>
          </a:p>
          <a:p>
            <a:pPr lvl="0"/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Встановлено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кваліфікаційну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категорію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пеціаліст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вищої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категорії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- 1 педагогу;</a:t>
            </a:r>
          </a:p>
          <a:p>
            <a:pPr lvl="0"/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Встановлено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кваліфікаційну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категорію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пеціаліст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ІІ категорії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- 2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педагог</a:t>
            </a:r>
            <a:r>
              <a:rPr lang="uk-UA" sz="1800" dirty="0" err="1" smtClean="0">
                <a:latin typeface="Times New Roman" pitchFamily="18" charset="0"/>
                <a:cs typeface="Times New Roman" pitchFamily="18" charset="0"/>
              </a:rPr>
              <a:t>ам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uk-UA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Сертифікація педагогічних працівників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8762" y="1071546"/>
            <a:ext cx="7498080" cy="4800600"/>
          </a:xfrm>
        </p:spPr>
        <p:txBody>
          <a:bodyPr>
            <a:noAutofit/>
          </a:bodyPr>
          <a:lstStyle/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Сертифікація педагогічних працівників 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– це зовнішнє оцінювання професійних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компетентностей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педагогічного працівника, що здійснюється шляхом незалежного тестування,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самооцінювання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та вивчення практичного досвіду роботи.</a:t>
            </a:r>
          </a:p>
          <a:p>
            <a:pPr>
              <a:buNone/>
            </a:pPr>
            <a:endParaRPr lang="uk-UA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 2022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учитель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початкових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класів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Петруняк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О.В.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успішно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пройшла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сертифікацію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педагогічних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працівників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-357214"/>
            <a:ext cx="8929718" cy="1428760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У ліцеї працюють методичні комісії:</a:t>
            </a:r>
            <a:endParaRPr lang="uk-UA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857232"/>
            <a:ext cx="9144000" cy="600076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Учителів початкових класів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(методична проблема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“Реалізація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сучасних педагогічних технологій освіти на засадах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компетентнісного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підходу в контексті положень НУШ”), 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керівник </a:t>
            </a:r>
            <a:r>
              <a:rPr lang="uk-UA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Бордіян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Н.В.</a:t>
            </a:r>
          </a:p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Учителів природничо-математичного циклу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(методична проблема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“Компетентнісне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вивчення предметів природничо-математичного </a:t>
            </a:r>
          </a:p>
          <a:p>
            <a:pPr algn="ctr">
              <a:buNone/>
            </a:pP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     циклу як засіб виховання всебічно розвиненої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особистості”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algn="ctr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керівник </a:t>
            </a:r>
            <a:r>
              <a:rPr lang="uk-UA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Поштарь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Н.М</a:t>
            </a:r>
          </a:p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Учителів суспільно-гуманітарного циклу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(методична проблема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“Інноваційні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технології, як методика розвитку творчих здібностей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учнів”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керівник Попович Л.Г.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24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Учителів художньо-естетичного циклу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(методична проблема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“Викладання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предметів художньо-естетичного циклу в контексті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компетентнісного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підходу до навчального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процесу”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algn="ctr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керівник </a:t>
            </a:r>
            <a:r>
              <a:rPr lang="uk-UA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Косташ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В.В.</a:t>
            </a:r>
          </a:p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Класних керівників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(методична проблема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“Формування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і розвиток компетентної, освіченої, духовно багатої, свідомої особистості, конкурентоспроможної в сучасному житті шляхом ціннісного ставлення до сім’ї, родини,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людей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керівник </a:t>
            </a:r>
            <a:r>
              <a:rPr lang="uk-UA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Загарюк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Л.В.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85776"/>
            <a:ext cx="9144000" cy="1357298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 err="1" smtClean="0">
                <a:latin typeface="Times New Roman" pitchFamily="18" charset="0"/>
                <a:cs typeface="Times New Roman" pitchFamily="18" charset="0"/>
              </a:rPr>
              <a:t>Навчаємось-пізнаємо-творимо-досягаємо</a:t>
            </a:r>
            <a:endParaRPr lang="uk-UA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71406" y="714356"/>
          <a:ext cx="9001152" cy="6055711"/>
        </p:xfrm>
        <a:graphic>
          <a:graphicData uri="http://schemas.openxmlformats.org/drawingml/2006/table">
            <a:tbl>
              <a:tblPr/>
              <a:tblGrid>
                <a:gridCol w="741695"/>
                <a:gridCol w="1704818"/>
                <a:gridCol w="709291"/>
                <a:gridCol w="765097"/>
                <a:gridCol w="1715620"/>
                <a:gridCol w="1715620"/>
                <a:gridCol w="1649011"/>
              </a:tblGrid>
              <a:tr h="611332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Переможці районних олімпіад з предмету</a:t>
                      </a:r>
                      <a:endParaRPr lang="uk-UA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6113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uk-UA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Times New Roman"/>
                          <a:cs typeface="Times New Roman"/>
                        </a:rPr>
                        <a:t>Математика 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Times New Roman"/>
                          <a:cs typeface="Times New Roman"/>
                        </a:rPr>
                        <a:t>ІІ</a:t>
                      </a:r>
                      <a:endParaRPr lang="uk-U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Поштар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 Яна </a:t>
                      </a:r>
                      <a:r>
                        <a:rPr lang="ru-RU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Андріївна</a:t>
                      </a:r>
                      <a:endParaRPr lang="uk-UA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Біла Зінаїда Володимирівна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Бордіян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 Наталя Василівна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557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uk-UA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Times New Roman"/>
                          <a:cs typeface="Times New Roman"/>
                        </a:rPr>
                        <a:t>Математика 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Times New Roman"/>
                          <a:cs typeface="Times New Roman"/>
                        </a:rPr>
                        <a:t>ІІІ</a:t>
                      </a:r>
                      <a:endParaRPr lang="uk-U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7-Б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Думітрович</a:t>
                      </a:r>
                      <a:r>
                        <a:rPr lang="uk-UA" sz="1600" b="1" dirty="0">
                          <a:latin typeface="Times New Roman"/>
                          <a:ea typeface="Times New Roman"/>
                          <a:cs typeface="Times New Roman"/>
                        </a:rPr>
                        <a:t> Михайло Миколайович</a:t>
                      </a:r>
                      <a:endParaRPr lang="uk-UA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Поштарь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Нталя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 Миколаївна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Петруняк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 Оксана Василівна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6113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uk-UA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Times New Roman"/>
                          <a:cs typeface="Times New Roman"/>
                        </a:rPr>
                        <a:t>Зарубіжна література 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Times New Roman"/>
                          <a:cs typeface="Times New Roman"/>
                        </a:rPr>
                        <a:t>ІІ</a:t>
                      </a:r>
                      <a:endParaRPr lang="uk-U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9-Б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Times New Roman"/>
                          <a:cs typeface="Times New Roman"/>
                        </a:rPr>
                        <a:t>Мудрак Анастасія</a:t>
                      </a:r>
                      <a:endParaRPr lang="uk-UA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Попович Л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ідія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уставівна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Чоботар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Альона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 Вікторівна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13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uk-UA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Times New Roman"/>
                          <a:cs typeface="Times New Roman"/>
                        </a:rPr>
                        <a:t>Зарубіжна література 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Times New Roman"/>
                          <a:cs typeface="Times New Roman"/>
                        </a:rPr>
                        <a:t>І</a:t>
                      </a:r>
                      <a:endParaRPr lang="uk-U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Чорней</a:t>
                      </a:r>
                      <a:r>
                        <a:rPr lang="uk-UA" sz="1600" b="1" dirty="0">
                          <a:latin typeface="Times New Roman"/>
                          <a:ea typeface="Times New Roman"/>
                          <a:cs typeface="Times New Roman"/>
                        </a:rPr>
                        <a:t> Майя Миколаївна</a:t>
                      </a:r>
                      <a:endParaRPr lang="uk-UA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Попович Л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ідія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уставівна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Семенюк Олена Валентинівна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7557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uk-UA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Times New Roman"/>
                          <a:cs typeface="Times New Roman"/>
                        </a:rPr>
                        <a:t>Українська мова та література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Times New Roman"/>
                          <a:cs typeface="Times New Roman"/>
                        </a:rPr>
                        <a:t>ІІ</a:t>
                      </a:r>
                      <a:endParaRPr lang="uk-U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7-Б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Думітрович</a:t>
                      </a:r>
                      <a:r>
                        <a:rPr lang="uk-UA" sz="1600" b="1" dirty="0">
                          <a:latin typeface="Times New Roman"/>
                          <a:ea typeface="Times New Roman"/>
                          <a:cs typeface="Times New Roman"/>
                        </a:rPr>
                        <a:t> Михайло Миколайович</a:t>
                      </a:r>
                      <a:endParaRPr lang="uk-UA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Михайлеску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 Сільвія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Мірчевна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Петруняк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 Оксана Василівна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557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uk-UA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Times New Roman"/>
                          <a:cs typeface="Times New Roman"/>
                        </a:rPr>
                        <a:t>Українська мова та література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Times New Roman"/>
                          <a:cs typeface="Times New Roman"/>
                        </a:rPr>
                        <a:t>ІІІ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Чорней</a:t>
                      </a:r>
                      <a:r>
                        <a:rPr lang="uk-UA" sz="1600" b="1" dirty="0">
                          <a:latin typeface="Times New Roman"/>
                          <a:ea typeface="Times New Roman"/>
                          <a:cs typeface="Times New Roman"/>
                        </a:rPr>
                        <a:t> Майя Миколаївна</a:t>
                      </a:r>
                      <a:endParaRPr lang="uk-UA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Козачок Наталя Степанівна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Семенюк Олена Валентинівна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74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uk-UA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Times New Roman"/>
                          <a:cs typeface="Times New Roman"/>
                        </a:rPr>
                        <a:t>Біологія 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Times New Roman"/>
                          <a:cs typeface="Times New Roman"/>
                        </a:rPr>
                        <a:t>ІІІ</a:t>
                      </a:r>
                      <a:endParaRPr lang="uk-U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Молоч</a:t>
                      </a:r>
                      <a:r>
                        <a:rPr lang="uk-UA" sz="1600" b="1" dirty="0">
                          <a:latin typeface="Times New Roman"/>
                          <a:ea typeface="Times New Roman"/>
                          <a:cs typeface="Times New Roman"/>
                        </a:rPr>
                        <a:t> Максим Дмитрович</a:t>
                      </a:r>
                      <a:endParaRPr lang="uk-UA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Калараш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 Оксана Петрівна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Бордіян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 Наталя Василівна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13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uk-UA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Times New Roman"/>
                          <a:cs typeface="Times New Roman"/>
                        </a:rPr>
                        <a:t>Історія 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Times New Roman"/>
                          <a:cs typeface="Times New Roman"/>
                        </a:rPr>
                        <a:t>ІІ</a:t>
                      </a:r>
                      <a:endParaRPr lang="uk-U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Чорней</a:t>
                      </a:r>
                      <a:r>
                        <a:rPr lang="uk-UA" sz="1600" b="1" dirty="0">
                          <a:latin typeface="Times New Roman"/>
                          <a:ea typeface="Times New Roman"/>
                          <a:cs typeface="Times New Roman"/>
                        </a:rPr>
                        <a:t> Майя Миколаївна</a:t>
                      </a:r>
                      <a:endParaRPr lang="uk-UA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Захотій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 Ганна Сергіївна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Семенюк Олена Валентинівна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733" marR="6673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 err="1" smtClean="0">
                <a:latin typeface="Times New Roman" pitchFamily="18" charset="0"/>
                <a:cs typeface="Times New Roman" pitchFamily="18" charset="0"/>
              </a:rPr>
              <a:t>Навчаємось-пізнаємо-творимо-досягаємо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dirty="0" smtClean="0">
                <a:latin typeface="Times New Roman" pitchFamily="18" charset="0"/>
                <a:cs typeface="Times New Roman" pitchFamily="18" charset="0"/>
              </a:rPr>
            </a:br>
            <a:endParaRPr lang="uk-UA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571472" y="1285860"/>
          <a:ext cx="8358213" cy="4778039"/>
        </p:xfrm>
        <a:graphic>
          <a:graphicData uri="http://schemas.openxmlformats.org/drawingml/2006/table">
            <a:tbl>
              <a:tblPr/>
              <a:tblGrid>
                <a:gridCol w="421254"/>
                <a:gridCol w="2087882"/>
                <a:gridCol w="561671"/>
                <a:gridCol w="473075"/>
                <a:gridCol w="1586389"/>
                <a:gridCol w="1629851"/>
                <a:gridCol w="1598091"/>
              </a:tblGrid>
              <a:tr h="448499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  <a:cs typeface="Times New Roman"/>
                        </a:rPr>
                        <a:t>Результати ІІ етапу  конкурсів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743444">
                <a:tc>
                  <a:txBody>
                    <a:bodyPr/>
                    <a:lstStyle/>
                    <a:p>
                      <a:pPr marL="2159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5725" algn="l"/>
                          <a:tab pos="571500" algn="l"/>
                        </a:tabLst>
                      </a:pPr>
                      <a:r>
                        <a:rPr lang="uk-UA" sz="1800">
                          <a:latin typeface="Calibri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  <a:cs typeface="Times New Roman"/>
                        </a:rPr>
                        <a:t>Конкурс ім.Тараса Шевченка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  <a:cs typeface="Times New Roman"/>
                        </a:rPr>
                        <a:t>І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atin typeface="Times New Roman"/>
                          <a:ea typeface="Times New Roman"/>
                          <a:cs typeface="Times New Roman"/>
                        </a:rPr>
                        <a:t>9-Б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atin typeface="Times New Roman"/>
                          <a:ea typeface="Times New Roman"/>
                          <a:cs typeface="Times New Roman"/>
                        </a:rPr>
                        <a:t>Чорней Крістіна Миколаївна 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atin typeface="Times New Roman"/>
                          <a:ea typeface="Times New Roman"/>
                          <a:cs typeface="Times New Roman"/>
                        </a:rPr>
                        <a:t>Ганущак Діана Георгіївна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atin typeface="Times New Roman"/>
                          <a:ea typeface="Times New Roman"/>
                          <a:cs typeface="Times New Roman"/>
                        </a:rPr>
                        <a:t>Чоботар Альона Вікторівна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1497">
                <a:tc>
                  <a:txBody>
                    <a:bodyPr/>
                    <a:lstStyle/>
                    <a:p>
                      <a:pPr marL="2159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5725" algn="l"/>
                          <a:tab pos="571500" algn="l"/>
                        </a:tabLst>
                      </a:pPr>
                      <a:r>
                        <a:rPr lang="uk-UA" sz="1800">
                          <a:latin typeface="Calibri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  <a:cs typeface="Times New Roman"/>
                        </a:rPr>
                        <a:t>Конкурс ім.Тараса Шевченка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  <a:cs typeface="Times New Roman"/>
                        </a:rPr>
                        <a:t>І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atin typeface="Times New Roman"/>
                          <a:ea typeface="Times New Roman"/>
                          <a:cs typeface="Times New Roman"/>
                        </a:rPr>
                        <a:t>7-Б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atin typeface="Times New Roman"/>
                          <a:ea typeface="Times New Roman"/>
                          <a:cs typeface="Times New Roman"/>
                        </a:rPr>
                        <a:t>Думітрович Михайло Миколайович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atin typeface="Times New Roman"/>
                          <a:ea typeface="Times New Roman"/>
                          <a:cs typeface="Times New Roman"/>
                        </a:rPr>
                        <a:t>Михайлеску Сільвія Мірчевна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atin typeface="Times New Roman"/>
                          <a:ea typeface="Times New Roman"/>
                          <a:cs typeface="Times New Roman"/>
                        </a:rPr>
                        <a:t>Петруняк Оксана Василівна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943356">
                <a:tc>
                  <a:txBody>
                    <a:bodyPr/>
                    <a:lstStyle/>
                    <a:p>
                      <a:pPr marL="2159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5725" algn="l"/>
                          <a:tab pos="571500" algn="l"/>
                        </a:tabLst>
                      </a:pPr>
                      <a:r>
                        <a:rPr lang="uk-UA" sz="1800">
                          <a:latin typeface="Calibri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  <a:cs typeface="Times New Roman"/>
                        </a:rPr>
                        <a:t>Конкурс ім. Яцика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  <a:cs typeface="Times New Roman"/>
                        </a:rPr>
                        <a:t>ІІІ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atin typeface="Times New Roman"/>
                          <a:ea typeface="Times New Roman"/>
                          <a:cs typeface="Times New Roman"/>
                        </a:rPr>
                        <a:t>Чорней Майя Миколаївна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atin typeface="Times New Roman"/>
                          <a:ea typeface="Times New Roman"/>
                          <a:cs typeface="Times New Roman"/>
                        </a:rPr>
                        <a:t>Козачок Наталя Степанівна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atin typeface="Times New Roman"/>
                          <a:ea typeface="Times New Roman"/>
                          <a:cs typeface="Times New Roman"/>
                        </a:rPr>
                        <a:t>Семенюк Олена Валентинівна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5235">
                <a:tc>
                  <a:txBody>
                    <a:bodyPr/>
                    <a:lstStyle/>
                    <a:p>
                      <a:pPr marL="2159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5725" algn="l"/>
                          <a:tab pos="571500" algn="l"/>
                        </a:tabLst>
                      </a:pP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159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5725" algn="l"/>
                          <a:tab pos="571500" algn="l"/>
                        </a:tabLst>
                      </a:pPr>
                      <a:r>
                        <a:rPr lang="uk-UA" sz="1800"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  <a:cs typeface="Times New Roman"/>
                        </a:rPr>
                        <a:t>Конкурс ім. Яцика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  <a:cs typeface="Times New Roman"/>
                        </a:rPr>
                        <a:t>ІІ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atin typeface="Times New Roman"/>
                          <a:ea typeface="Times New Roman"/>
                          <a:cs typeface="Times New Roman"/>
                        </a:rPr>
                        <a:t>6-б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atin typeface="Times New Roman"/>
                          <a:ea typeface="Times New Roman"/>
                          <a:cs typeface="Times New Roman"/>
                        </a:rPr>
                        <a:t>Поштарюк Анастасія Мар'янівна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atin typeface="Times New Roman"/>
                          <a:ea typeface="Times New Roman"/>
                          <a:cs typeface="Times New Roman"/>
                        </a:rPr>
                        <a:t>Козачок Наталя Степанівна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Ізмайлова </a:t>
                      </a:r>
                      <a:r>
                        <a:rPr lang="uk-UA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Крістіна</a:t>
                      </a: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 Вікторівна</a:t>
                      </a:r>
                      <a:endParaRPr lang="uk-UA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4400" b="1" dirty="0" smtClean="0">
                <a:latin typeface="Times New Roman" pitchFamily="18" charset="0"/>
                <a:cs typeface="Times New Roman" pitchFamily="18" charset="0"/>
              </a:rPr>
              <a:t>Результати ІІІ етапу  конкурсів</a:t>
            </a:r>
            <a:br>
              <a:rPr lang="uk-UA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(обласний рівень)</a:t>
            </a:r>
            <a:r>
              <a:rPr lang="uk-UA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400" dirty="0" smtClean="0">
                <a:latin typeface="Times New Roman" pitchFamily="18" charset="0"/>
                <a:cs typeface="Times New Roman" pitchFamily="18" charset="0"/>
              </a:rPr>
            </a:br>
            <a:endParaRPr lang="uk-UA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00099" y="1142985"/>
          <a:ext cx="7929619" cy="5426430"/>
        </p:xfrm>
        <a:graphic>
          <a:graphicData uri="http://schemas.openxmlformats.org/drawingml/2006/table">
            <a:tbl>
              <a:tblPr/>
              <a:tblGrid>
                <a:gridCol w="393387"/>
                <a:gridCol w="2215978"/>
                <a:gridCol w="1213476"/>
                <a:gridCol w="709049"/>
                <a:gridCol w="2127150"/>
                <a:gridCol w="1270579"/>
              </a:tblGrid>
              <a:tr h="519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Конкурс 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Місце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Клас 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ПІБ учня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Керівник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7195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Конкурс </a:t>
                      </a:r>
                      <a:r>
                        <a:rPr lang="uk-UA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ім. Петра Яцика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ІІІ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6-Б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Поштарюк Анастасія Мар̛̉̉янівна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Козачок  Наталя Степанівна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5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Обласний етап  конкурсу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«Чисті роси» 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ГРАН-ПРІ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6-8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Учасники гуртка </a:t>
                      </a:r>
                      <a:r>
                        <a:rPr lang="uk-UA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«Етнографічне краєзнавство»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Козачок  Наталя Степанівна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6997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Обласний етап конкурсу малюнків</a:t>
                      </a:r>
                      <a:r>
                        <a:rPr lang="uk-UA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"STOP насильство" до Всеукраїнської  акції "16 днів проти насильства"</a:t>
                      </a: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від благодійного фонду "Рокада Чернівці"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6-Б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Поштарюк Анастасія Мар̛̉̉янівна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Маляр Ірина Вікторівна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Кирильчук Яна Миколаївна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97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Обласний етап конкурсу відеороликів </a:t>
                      </a:r>
                      <a:r>
                        <a:rPr lang="uk-UA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"STOP насильство" до Всеукраїнської  акції "16 днів проти насильства"</a:t>
                      </a: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від благодійного фонду "Рокада Чернівці"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6-Б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Поштарюк Анастасія Мар̛̉̉янівна</a:t>
                      </a: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Маляр Ірина Вікторівна</a:t>
                      </a:r>
                      <a:endParaRPr lang="uk-UA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Кирильчук Яна Миколаївна</a:t>
                      </a:r>
                      <a:endParaRPr lang="uk-UA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910" marR="6391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Всеукраїнський рівень </a:t>
            </a:r>
            <a:endParaRPr lang="uk-UA" sz="4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000100" y="1500174"/>
          <a:ext cx="7858179" cy="4071966"/>
        </p:xfrm>
        <a:graphic>
          <a:graphicData uri="http://schemas.openxmlformats.org/drawingml/2006/table">
            <a:tbl>
              <a:tblPr/>
              <a:tblGrid>
                <a:gridCol w="330044"/>
                <a:gridCol w="1898536"/>
                <a:gridCol w="708807"/>
                <a:gridCol w="1923683"/>
                <a:gridCol w="1620356"/>
                <a:gridCol w="1376753"/>
              </a:tblGrid>
              <a:tr h="1480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 з/п</a:t>
                      </a:r>
                      <a:endParaRPr lang="uk-U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Предмет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місце</a:t>
                      </a:r>
                      <a:endParaRPr lang="uk-U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Клас</a:t>
                      </a:r>
                      <a:endParaRPr lang="uk-U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ПІБ учня </a:t>
                      </a:r>
                      <a:endParaRPr lang="uk-U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6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Керівник</a:t>
                      </a:r>
                      <a:endParaRPr lang="uk-U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5912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uk-U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Всеукраїнський зліт юних туристів-краєзнавців</a:t>
                      </a:r>
                      <a:endParaRPr lang="uk-UA" sz="16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Конкурс фольклорно-етнографічних композицій</a:t>
                      </a:r>
                      <a:endParaRPr lang="uk-U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</a:t>
                      </a:r>
                      <a:endParaRPr lang="uk-U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Гурківці «Етнографічне краєзнавство»</a:t>
                      </a:r>
                      <a:endParaRPr lang="uk-U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Учасники гуртка </a:t>
                      </a: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«Етнографічне краєзнавство»</a:t>
                      </a:r>
                      <a:endParaRPr lang="uk-U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6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Козачок  </a:t>
                      </a: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Наталя Степанівна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-71462"/>
            <a:ext cx="8429652" cy="4800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Колектив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Чагорського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ліцею працює над досягненням нових успіхів у навчанні та вихованні учнів, в утвердженні позитивного іміджу ліцею,  у виконанні ним своєї головної місії – виховання і розвитку дітей, підготовки їх до самостійного життя. </a:t>
            </a:r>
          </a:p>
          <a:p>
            <a:pPr algn="ctr"/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ПК\Desktop\вчителі.jpg"/>
          <p:cNvPicPr>
            <a:picLocks noChangeAspect="1" noChangeArrowheads="1"/>
          </p:cNvPicPr>
          <p:nvPr/>
        </p:nvPicPr>
        <p:blipFill>
          <a:blip r:embed="rId2"/>
          <a:srcRect r="4374" b="11249"/>
          <a:stretch>
            <a:fillRect/>
          </a:stretch>
        </p:blipFill>
        <p:spPr bwMode="auto">
          <a:xfrm>
            <a:off x="1285852" y="1736176"/>
            <a:ext cx="7358114" cy="51218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К\Desktop\5.jpg"/>
          <p:cNvPicPr>
            <a:picLocks noChangeAspect="1" noChangeArrowheads="1"/>
          </p:cNvPicPr>
          <p:nvPr/>
        </p:nvPicPr>
        <p:blipFill>
          <a:blip r:embed="rId2"/>
          <a:srcRect b="3703"/>
          <a:stretch>
            <a:fillRect/>
          </a:stretch>
        </p:blipFill>
        <p:spPr bwMode="auto">
          <a:xfrm>
            <a:off x="1000100" y="1285842"/>
            <a:ext cx="7715264" cy="557215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0"/>
            <a:ext cx="8572528" cy="46577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честь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добре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ім‘я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 Будь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майстром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поетом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, художником у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справі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, яку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любиш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Немає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такої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професії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якій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людина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змогла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б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піднятись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вершини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майстерності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 В.Сухомлинський</a:t>
            </a:r>
          </a:p>
          <a:p>
            <a:endParaRPr lang="uk-UA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464</TotalTime>
  <Words>964</Words>
  <PresentationFormat>Экран (4:3)</PresentationFormat>
  <Paragraphs>190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Солнцестояние</vt:lpstr>
      <vt:lpstr>МЕТОДИЧНА ДІЯЛЬНІСТЬ УЧИТЕЛІВ ТА НАУКОВО-ДОСЛІДНИЦЬКА РОБОТА УЧНІВ ЧАГОРСЬКОГО ЛІЦЕЮ</vt:lpstr>
      <vt:lpstr>Слайд 2</vt:lpstr>
      <vt:lpstr>Методична проблема:</vt:lpstr>
      <vt:lpstr>Слайд 4</vt:lpstr>
      <vt:lpstr>Якісний склад педагогічного колективу Чагорського ліцею у 2022/2023 навчальному році  </vt:lpstr>
      <vt:lpstr>Слайд 6</vt:lpstr>
      <vt:lpstr>Підвищення кваліфікації</vt:lpstr>
      <vt:lpstr>Слайд 8</vt:lpstr>
      <vt:lpstr>Слайд 9</vt:lpstr>
      <vt:lpstr>Атестація педагогів</vt:lpstr>
      <vt:lpstr>Сертифікація педагогічних працівників</vt:lpstr>
      <vt:lpstr>У ліцеї працюють методичні комісії:</vt:lpstr>
      <vt:lpstr>Навчаємось-пізнаємо-творимо-досягаємо</vt:lpstr>
      <vt:lpstr>Навчаємось-пізнаємо-творимо-досягаємо </vt:lpstr>
      <vt:lpstr>Результати ІІІ етапу  конкурсів (обласний рівень) </vt:lpstr>
      <vt:lpstr>Всеукраїнський рівень 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МЕТОДИЧНА ДІЯЛЬНІСТЬ УЧИТЕЛІВ ТА НАУКОВО-ДОСЛІДНИЦЬКА РОБОТА УЧНІА ЧАГОРСЬКОГО ЛІЦЕЮ</dc:title>
  <dc:creator>ПК</dc:creator>
  <cp:lastModifiedBy>Asus</cp:lastModifiedBy>
  <cp:revision>38</cp:revision>
  <dcterms:created xsi:type="dcterms:W3CDTF">2023-08-27T15:47:44Z</dcterms:created>
  <dcterms:modified xsi:type="dcterms:W3CDTF">2023-09-19T12:54:02Z</dcterms:modified>
</cp:coreProperties>
</file>