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8" r:id="rId3"/>
    <p:sldId id="279" r:id="rId4"/>
    <p:sldId id="280" r:id="rId5"/>
    <p:sldId id="257" r:id="rId6"/>
    <p:sldId id="269" r:id="rId7"/>
    <p:sldId id="271" r:id="rId8"/>
    <p:sldId id="258" r:id="rId9"/>
    <p:sldId id="270" r:id="rId10"/>
    <p:sldId id="262" r:id="rId11"/>
    <p:sldId id="265" r:id="rId12"/>
    <p:sldId id="260" r:id="rId13"/>
    <p:sldId id="263" r:id="rId14"/>
    <p:sldId id="274" r:id="rId15"/>
    <p:sldId id="277" r:id="rId16"/>
    <p:sldId id="275" r:id="rId17"/>
    <p:sldId id="276" r:id="rId18"/>
    <p:sldId id="281" r:id="rId19"/>
    <p:sldId id="268" r:id="rId20"/>
    <p:sldId id="267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0.10952270768975741"/>
          <c:y val="3.8285068315030694E-2"/>
          <c:w val="0.85538963359988673"/>
          <c:h val="0.7636868339407256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3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5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6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7"/>
            <c:spPr>
              <a:solidFill>
                <a:srgbClr val="92D050"/>
              </a:solidFill>
            </c:spPr>
          </c:dPt>
          <c:dLbls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570</c:v>
                </c:pt>
                <c:pt idx="1">
                  <c:v>470</c:v>
                </c:pt>
                <c:pt idx="2">
                  <c:v>340</c:v>
                </c:pt>
                <c:pt idx="3">
                  <c:v>306</c:v>
                </c:pt>
                <c:pt idx="4">
                  <c:v>350</c:v>
                </c:pt>
                <c:pt idx="5">
                  <c:v>361</c:v>
                </c:pt>
                <c:pt idx="6">
                  <c:v>395</c:v>
                </c:pt>
                <c:pt idx="7">
                  <c:v>403</c:v>
                </c:pt>
                <c:pt idx="8">
                  <c:v>411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Лист1!$A$2:$A$10</c:f>
              <c:numCache>
                <c:formatCode>General</c:formatCode>
                <c:ptCount val="9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Лист1!$A$2:$A$10</c:f>
              <c:numCache>
                <c:formatCode>General</c:formatCode>
                <c:ptCount val="9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</c:ser>
        <c:axId val="191381888"/>
        <c:axId val="191383424"/>
      </c:barChart>
      <c:catAx>
        <c:axId val="191381888"/>
        <c:scaling>
          <c:orientation val="minMax"/>
        </c:scaling>
        <c:axPos val="l"/>
        <c:numFmt formatCode="General" sourceLinked="1"/>
        <c:tickLblPos val="nextTo"/>
        <c:crossAx val="191383424"/>
        <c:crosses val="autoZero"/>
        <c:auto val="1"/>
        <c:lblAlgn val="ctr"/>
        <c:lblOffset val="100"/>
      </c:catAx>
      <c:valAx>
        <c:axId val="191383424"/>
        <c:scaling>
          <c:orientation val="minMax"/>
        </c:scaling>
        <c:axPos val="b"/>
        <c:majorGridlines/>
        <c:numFmt formatCode="General" sourceLinked="1"/>
        <c:tickLblPos val="nextTo"/>
        <c:crossAx val="191381888"/>
        <c:crosses val="autoZero"/>
        <c:crossBetween val="between"/>
      </c:valAx>
    </c:plotArea>
    <c:plotVisOnly val="1"/>
  </c:chart>
  <c:txPr>
    <a:bodyPr/>
    <a:lstStyle/>
    <a:p>
      <a:pPr>
        <a:defRPr sz="1800" b="1"/>
      </a:pPr>
      <a:endParaRPr lang="uk-UA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2264" y="4000504"/>
            <a:ext cx="2571736" cy="250033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Звіт заступника директора</a:t>
            </a:r>
          </a:p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НВР</a:t>
            </a:r>
          </a:p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О.П.  </a:t>
            </a:r>
            <a:r>
              <a:rPr lang="uk-UA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Калараш</a:t>
            </a:r>
            <a:endParaRPr lang="uk-UA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4290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МЕТОДИЧНА ДІЯЛЬНІСТЬ УЧИТЕЛІВ ТА НАУКОВО-ДОСЛІДНИЦЬКА РОБОТА УЧНІВ ЧАГОРСЬКОГО ЛІЦЕЮ</a:t>
            </a:r>
            <a:endParaRPr lang="uk-UA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На зображенні може бути: 8 людей та кларнет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7555" b="29684"/>
          <a:stretch>
            <a:fillRect/>
          </a:stretch>
        </p:blipFill>
        <p:spPr bwMode="auto">
          <a:xfrm>
            <a:off x="78150" y="2428868"/>
            <a:ext cx="6636990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357166"/>
            <a:ext cx="7786742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Місія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ліцею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удосконалити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організаційних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морально-психологічних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культурно-просвітницьких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громадянина-патріота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морально-психологічними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фізично-вольовими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якостям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14356"/>
            <a:ext cx="7855270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Візія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бачення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ліцею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ідеальний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образ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загальноосвітнього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закладу,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сенс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про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Візія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пояснює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прагнуть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педагоги,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здобувачі освіти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їхні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батьки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опікуни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як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ліцей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стати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майбутньому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28604"/>
            <a:ext cx="8143900" cy="60341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Цінуючи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кожного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дбаємо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про: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життєтворчих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компетентностей;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фізичний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особистісний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інтелектуальний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уміння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вчитися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співпрацювати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суспільно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значимих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Методична проблема: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501122" cy="4819664"/>
          </a:xfrm>
        </p:spPr>
        <p:txBody>
          <a:bodyPr/>
          <a:lstStyle/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робота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закладу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розв’язання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науково-методичної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«Використання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компетентісно-зорієнтованих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технологій розвитку особистості в контексті нової української школи»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27146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гнучка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інноваційна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 Треба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усвідомити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змінилося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ролі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своїй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роботі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Немає опису світлини."/>
          <p:cNvPicPr>
            <a:picLocks noChangeAspect="1" noChangeArrowheads="1"/>
          </p:cNvPicPr>
          <p:nvPr/>
        </p:nvPicPr>
        <p:blipFill>
          <a:blip r:embed="rId2"/>
          <a:srcRect t="22472" r="-1124"/>
          <a:stretch>
            <a:fillRect/>
          </a:stretch>
        </p:blipFill>
        <p:spPr bwMode="auto">
          <a:xfrm>
            <a:off x="1500166" y="1709727"/>
            <a:ext cx="6715172" cy="5148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7933588" cy="4800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методична робота здійснювалася відповідно до Конституції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України, Законів України «Про освіту», «Про повну загальну середню освіту», «Про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дошкільну освіту», «Про позашкільну освіту», «Про інноваційну діяльність», Стратегії розвитку закладу,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плану роботи,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інших актів законодавства в галузі освіти, в тому числі МОН України, наказу по закладу від 01.09.2023 року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 78 «Про організацію методичної роботи 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Чагорському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ліцею на 2023/2024 навчальний рік».</a:t>
            </a: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9144000" cy="1154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Якісний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ліцею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 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/202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857364"/>
            <a:ext cx="7498080" cy="1785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Станом на 29.08.2024 р. у ліцеї працює 39 педагогів (з них 2 у відпустці по догляду за дитиною, 1 вчитель увільнений – служить в ЗСУ)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дипломів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вищу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за результатами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атестації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педагоги закладу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кваліфікаційні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5" y="3714750"/>
          <a:ext cx="7215239" cy="2604614"/>
        </p:xfrm>
        <a:graphic>
          <a:graphicData uri="http://schemas.openxmlformats.org/drawingml/2006/table">
            <a:tbl>
              <a:tblPr/>
              <a:tblGrid>
                <a:gridCol w="3143273"/>
                <a:gridCol w="2084234"/>
                <a:gridCol w="1987732"/>
              </a:tblGrid>
              <a:tr h="642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Кваліфікаційна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категорія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К-ть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осіб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від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загальної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к-ті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педагогів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uk-UA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ІІ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uk-UA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uk-UA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вищої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8"/>
            <a:ext cx="7715304" cy="12858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 загальної кількості педагогів педагогічні звання мають:</a:t>
            </a:r>
          </a:p>
        </p:txBody>
      </p:sp>
      <p:pic>
        <p:nvPicPr>
          <p:cNvPr id="2050" name="Picture 2" descr="C:\Users\ПК\Desktop\званн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500306"/>
            <a:ext cx="7481035" cy="2319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900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Підвищення кваліфікації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572528" cy="55340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період з вересня 2023 по червень 2024 року на затвердження педрадою подано понад 150 сертифікатів та свідоцтв, які підтверджують підвищення кваліфікації у різних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кваліфікації: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“Глибоцький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центр професійного розвитку педагогічних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праціників”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“Освітній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проект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“На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урок”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“Всеосвіта”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“Академія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цифрового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розвитку”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Prometheus, Ed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Фонд Східна Європа спільно з Державною службою України з надзвичайних ситуацій.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14290"/>
            <a:ext cx="8229600" cy="555468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методичної роботи дає можливість кожному вчителеві ліцею брати участь не лише в реалізації готових курсових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проєктів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кваліфікації, а й залучає їх до участі у різноманітних за формою та змістом методичних заходах, які сприяють підвищенню фахової майстерності та творчого потенціалу вчителів. Педагогічні працівники ліцею тісно співпрацюють з викладацьким складом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ІППОЧО.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Зокрема,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Біла З.В.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є автором розробки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уроків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рефлексії із застосуванням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діяльнісного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підходу та технології розвитку критичного мислення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 програмою НУШ 5-6 класи та співавтором розділу підручника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“Геометрія”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7 клас</a:t>
            </a: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357214"/>
            <a:ext cx="8929718" cy="142876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У ліцеї працюють методичні комісії: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286844" cy="600076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початкових класів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“Реалізація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сучасних педагогічних технологій освіти на засадах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в контексті положень НУШ”),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Бордіян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природничо-математичного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“Компетентнісне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вивчення предметів природничо-математичного </a:t>
            </a:r>
          </a:p>
          <a:p>
            <a:pPr algn="ct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     циклу як засіб виховання всебічно розвиненої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особистості”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Поштарь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Н.М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суспільно-гуманітарного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“Інноваційні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технології, як методика розвитку творчих здібностей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учнів”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керівник Заїка Т.В.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художньо-естетичного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“Викладання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предметів художньо-естетичного циклу в контексті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до навчального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процесу”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Косташ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Класних керівників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“Формування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і розвиток компетентної, освіченої, духовно багатої, свідомої особистості, конкурентоспроможної в сучасному житті шляхом ціннісного ставлення до сім’ї, родини,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Попович Л.Г.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9144000" cy="135729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" y="642917"/>
          <a:ext cx="9143997" cy="5938272"/>
        </p:xfrm>
        <a:graphic>
          <a:graphicData uri="http://schemas.openxmlformats.org/drawingml/2006/table">
            <a:tbl>
              <a:tblPr/>
              <a:tblGrid>
                <a:gridCol w="428594"/>
                <a:gridCol w="1571636"/>
                <a:gridCol w="642942"/>
                <a:gridCol w="642942"/>
                <a:gridCol w="2428892"/>
                <a:gridCol w="1928826"/>
                <a:gridCol w="1500165"/>
              </a:tblGrid>
              <a:tr h="60314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(районного) етапу Всеукраїнських учнівських олімпіад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 навчальних предметів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32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Географія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Цуркан Ангеліна 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Топольницька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Ірина Олексіївна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 Оксана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Математика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7-Б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Андоній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Назарій Віталійович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Поштарь Наталя Миколаївна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Крістіна Вікторівна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Математика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 Яна Андріївна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Біла Зінаїда Володимирівна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 Наталія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Раца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Надія Георгіївна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Семенюк Олена Валентинівна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03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Ворощук Евеліна Олегівна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Семенюк Олена Валентинівна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Українська мова та література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Думітрович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Михайло Миколайович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Сільвія 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Мірчевна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 </a:t>
                      </a: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Українська мова та література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7-Б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Поштарюк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Анастасія Мар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’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янівна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14338"/>
            <a:ext cx="9144000" cy="135729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Навчаємось-пізнаємо-творимо-досягаємо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357159" y="785791"/>
          <a:ext cx="8577291" cy="5760340"/>
        </p:xfrm>
        <a:graphic>
          <a:graphicData uri="http://schemas.openxmlformats.org/drawingml/2006/table">
            <a:tbl>
              <a:tblPr/>
              <a:tblGrid>
                <a:gridCol w="740853"/>
                <a:gridCol w="1711627"/>
                <a:gridCol w="715306"/>
                <a:gridCol w="766399"/>
                <a:gridCol w="1724400"/>
                <a:gridCol w="1724400"/>
                <a:gridCol w="1194306"/>
              </a:tblGrid>
              <a:tr h="67600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(районного) етапу Всеукраїнських учнівських олімпіад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 навчальних предметів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 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Біологія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Білоус Євген Васильович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Калараш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Петрівна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 Оксана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Історія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Пепеля Маргарета Іванівна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Захотій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Ганна Сергіївна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 Оксана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Англійська мова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Бурка Петру-Дімітрі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Загарюк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Лілія Вікторівна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Наталія Василівна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Трудове навчання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Цуркан Ангеліна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Косташ Валентина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Трудове навчання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Миронко Анна Віталіївна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Косташ Валентина Василівна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Інформаційні технології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Гливко Богдан Юрійович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Ганущак Діана Георгіївна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Юлія Миколаївна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9072626" cy="725494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500174"/>
          <a:ext cx="8715436" cy="4167108"/>
        </p:xfrm>
        <a:graphic>
          <a:graphicData uri="http://schemas.openxmlformats.org/drawingml/2006/table">
            <a:tbl>
              <a:tblPr/>
              <a:tblGrid>
                <a:gridCol w="566820"/>
                <a:gridCol w="1904730"/>
                <a:gridCol w="720869"/>
                <a:gridCol w="772360"/>
                <a:gridCol w="1737812"/>
                <a:gridCol w="1584085"/>
                <a:gridCol w="1428760"/>
              </a:tblGrid>
              <a:tr h="67166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ІІІ (обласного) етапу Всеукраїнських учнівських олімпіад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 навчальних предметів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2492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    1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Раца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Надія Георгіївна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Семенюк Олена Валентинівна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  <a:tr h="122492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    2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Ворощук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Евеліна Олегівна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Семенюк Олена Валентинівна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60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    3</a:t>
                      </a:r>
                      <a:endParaRPr lang="uk-U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Інформаційні технології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Гливко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Богдан Юрійович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Ганущак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Діана Георгіївна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Юлія Миколаївна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-285776"/>
            <a:ext cx="814790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1" y="571481"/>
          <a:ext cx="9143999" cy="6323610"/>
        </p:xfrm>
        <a:graphic>
          <a:graphicData uri="http://schemas.openxmlformats.org/drawingml/2006/table">
            <a:tbl>
              <a:tblPr/>
              <a:tblGrid>
                <a:gridCol w="456947"/>
                <a:gridCol w="2591062"/>
                <a:gridCol w="653145"/>
                <a:gridCol w="725717"/>
                <a:gridCol w="1959436"/>
                <a:gridCol w="1484477"/>
                <a:gridCol w="1273215"/>
              </a:tblGrid>
              <a:tr h="29458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Переможці ІІ етапу учнівських конкурсів</a:t>
                      </a:r>
                      <a:endParaRPr lang="uk-UA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1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міжнародний мовно-літературний конкурс учнівської та студентської молоді ім. Т. Шевченка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Поштарюк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Анастасія Мар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’</a:t>
                      </a: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Наталя Степанівна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Ізмайлова Крістіна Вікторівна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міжнародний мовно-літературний конкурс учнівської та студентської молоді ім. Т. Шевченка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Катана Вікторія Ярославівна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Наталя Степанівна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Бордіян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Наталія Василівна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ХІХ Обласний конкурс юних читців до 106-ої річниці від дня народження Михайла Івасюка</a:t>
                      </a:r>
                      <a:endParaRPr lang="uk-UA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Захотій</a:t>
                      </a: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 Дарина Сергіївна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Наталя Степанівна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Ізмайлова </a:t>
                      </a: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Крістіна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Вікторівна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24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ХІХ Обласний конкурс юних читців до 106-ої річниці від дня народження Михайла Івасюка</a:t>
                      </a:r>
                      <a:endParaRPr lang="uk-UA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5-А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  <a:cs typeface="Times New Roman"/>
                        </a:rPr>
                        <a:t>Карташов Олексій Костянтинович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Наталя Степанівна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Бордіян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Наталія Василівна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0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uk-UA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ім.П.Яцика</a:t>
                      </a:r>
                      <a:endParaRPr lang="uk-UA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3-Б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  <a:cs typeface="Times New Roman"/>
                        </a:rPr>
                        <a:t>Фердей Ангеліна Андріївна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Ізмайлова Крістіна Вікторівна</a:t>
                      </a:r>
                      <a:endParaRPr lang="uk-UA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Ізмайлова </a:t>
                      </a:r>
                      <a:r>
                        <a:rPr lang="uk-UA" sz="14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Крістіна</a:t>
                      </a:r>
                      <a:r>
                        <a:rPr lang="uk-UA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Вікторівна</a:t>
                      </a:r>
                      <a:endParaRPr lang="uk-UA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814790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285860"/>
          <a:ext cx="9144001" cy="5357849"/>
        </p:xfrm>
        <a:graphic>
          <a:graphicData uri="http://schemas.openxmlformats.org/drawingml/2006/table">
            <a:tbl>
              <a:tblPr/>
              <a:tblGrid>
                <a:gridCol w="438881"/>
                <a:gridCol w="2340872"/>
                <a:gridCol w="585218"/>
                <a:gridCol w="585218"/>
                <a:gridCol w="2082264"/>
                <a:gridCol w="1682819"/>
                <a:gridCol w="1428729"/>
              </a:tblGrid>
              <a:tr h="531204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Переможці ІІ етапу учнівських конкурсів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3-Б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Мазурашу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Олександр Вадимович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Крістіна Вікторівна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Думітрович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Михайло Миколайович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Сільвія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Мірчевна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 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5-А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Карташов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Олексій </a:t>
                      </a: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Костянтинвич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Наталія Василівна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Гливко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Богдан Юрійович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Юлія Миколаївна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7-Б</a:t>
                      </a:r>
                      <a:endParaRPr lang="uk-UA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Поштарюк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Анастасія Мар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’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159" y="1630146"/>
          <a:ext cx="8643998" cy="3299052"/>
        </p:xfrm>
        <a:graphic>
          <a:graphicData uri="http://schemas.openxmlformats.org/drawingml/2006/table">
            <a:tbl>
              <a:tblPr/>
              <a:tblGrid>
                <a:gridCol w="1865130"/>
                <a:gridCol w="779457"/>
                <a:gridCol w="835134"/>
                <a:gridCol w="1879050"/>
                <a:gridCol w="1879050"/>
                <a:gridCol w="1322145"/>
                <a:gridCol w="84032"/>
              </a:tblGrid>
              <a:tr h="902734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Переможці </a:t>
                      </a:r>
                      <a:r>
                        <a:rPr lang="uk-UA" sz="2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ІІІ </a:t>
                      </a:r>
                      <a:r>
                        <a:rPr lang="uk-UA" sz="2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етапу учнівських конкурсів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396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  <a:cs typeface="Times New Roman"/>
                        </a:rPr>
                        <a:t>ХХІ</a:t>
                      </a: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Міжнародний конкурс з української мови ім.П.Яцика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7-Б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Поштарюк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Анастасія Мар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’</a:t>
                      </a:r>
                      <a:r>
                        <a:rPr lang="uk-UA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янівна</a:t>
                      </a:r>
                      <a:endParaRPr lang="uk-UA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Козачок Наталя Степанівна</a:t>
                      </a:r>
                      <a:endParaRPr lang="uk-U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Ізмайлова Крістіна Вікторівна</a:t>
                      </a:r>
                      <a:endParaRPr lang="uk-U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800502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-71462"/>
            <a:ext cx="8429652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ліцею працює над досягненням нових успіхів у навчанні та вихованні учнів, в утвердженні позитивного іміджу ліцею,  у виконанні ним своєї головної місії – виховання і розвитку дітей, підготовки їх до самостійного життя. </a:t>
            </a:r>
          </a:p>
          <a:p>
            <a:pPr algn="ctr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К\Desktop\вчителі.jpg"/>
          <p:cNvPicPr>
            <a:picLocks noChangeAspect="1" noChangeArrowheads="1"/>
          </p:cNvPicPr>
          <p:nvPr/>
        </p:nvPicPr>
        <p:blipFill>
          <a:blip r:embed="rId2"/>
          <a:srcRect r="4374" b="11249"/>
          <a:stretch>
            <a:fillRect/>
          </a:stretch>
        </p:blipFill>
        <p:spPr bwMode="auto">
          <a:xfrm>
            <a:off x="1285852" y="1736176"/>
            <a:ext cx="7358114" cy="5121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esktop\5.jpg"/>
          <p:cNvPicPr>
            <a:picLocks noChangeAspect="1" noChangeArrowheads="1"/>
          </p:cNvPicPr>
          <p:nvPr/>
        </p:nvPicPr>
        <p:blipFill>
          <a:blip r:embed="rId2"/>
          <a:srcRect b="3703"/>
          <a:stretch>
            <a:fillRect/>
          </a:stretch>
        </p:blipFill>
        <p:spPr bwMode="auto">
          <a:xfrm>
            <a:off x="1000100" y="1285842"/>
            <a:ext cx="7715264" cy="557215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0"/>
            <a:ext cx="8572528" cy="46577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честь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ім‘я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Будь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майстром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поетом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художником 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справі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любиш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змогла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піднятись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вершини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майстерності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В.Сухомлинський</a:t>
            </a:r>
          </a:p>
          <a:p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714744" y="142852"/>
          <a:ext cx="5429256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ПК\Desktop\зв\зображення_viber_2024-08-29_07-45-20-2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8"/>
            <a:ext cx="380934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800</TotalTime>
  <Words>1230</Words>
  <PresentationFormat>Экран (4:3)</PresentationFormat>
  <Paragraphs>262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МЕТОДИЧНА ДІЯЛЬНІСТЬ УЧИТЕЛІВ ТА НАУКОВО-ДОСЛІДНИЦЬКА РОБОТА УЧНІВ ЧАГОРСЬКОГО ЛІЦЕЮ</vt:lpstr>
      <vt:lpstr>Слайд 2</vt:lpstr>
      <vt:lpstr>Слайд 3</vt:lpstr>
      <vt:lpstr>Слайд 4</vt:lpstr>
      <vt:lpstr>Методична проблема:</vt:lpstr>
      <vt:lpstr>Слайд 6</vt:lpstr>
      <vt:lpstr>Слайд 7</vt:lpstr>
      <vt:lpstr>Якісний склад педагогічного колективу Чагорського ліцею у 2023/2024 навчальному році  </vt:lpstr>
      <vt:lpstr>Слайд 9</vt:lpstr>
      <vt:lpstr>Підвищення кваліфікації</vt:lpstr>
      <vt:lpstr>Слайд 11</vt:lpstr>
      <vt:lpstr>У ліцеї працюють методичні комісії:</vt:lpstr>
      <vt:lpstr>Навчаємось-пізнаємо-творимо-досягаємо</vt:lpstr>
      <vt:lpstr>Слайд 14</vt:lpstr>
      <vt:lpstr> Навчаємось-пізнаємо-творимо-досягаємо</vt:lpstr>
      <vt:lpstr>Навчаємось-пізнаємо-творимо-досягаємо</vt:lpstr>
      <vt:lpstr>Навчаємось-пізнаємо-творимо-досягаємо</vt:lpstr>
      <vt:lpstr>Навчаємось-пізнаємо-творимо-досягаємо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МЕТОДИЧНА ДІЯЛЬНІСТЬ УЧИТЕЛІВ ТА НАУКОВО-ДОСЛІДНИЦЬКА РОБОТА УЧНІА ЧАГОРСЬКОГО ЛІЦЕЮ</dc:title>
  <dc:creator>ПК</dc:creator>
  <cp:lastModifiedBy>ПК</cp:lastModifiedBy>
  <cp:revision>77</cp:revision>
  <dcterms:created xsi:type="dcterms:W3CDTF">2023-08-27T15:47:44Z</dcterms:created>
  <dcterms:modified xsi:type="dcterms:W3CDTF">2024-08-29T06:31:18Z</dcterms:modified>
</cp:coreProperties>
</file>