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256" r:id="rId2"/>
    <p:sldId id="278" r:id="rId3"/>
    <p:sldId id="279" r:id="rId4"/>
    <p:sldId id="280" r:id="rId5"/>
    <p:sldId id="257" r:id="rId6"/>
    <p:sldId id="269" r:id="rId7"/>
    <p:sldId id="271" r:id="rId8"/>
    <p:sldId id="258" r:id="rId9"/>
    <p:sldId id="270" r:id="rId10"/>
    <p:sldId id="262" r:id="rId11"/>
    <p:sldId id="265" r:id="rId12"/>
    <p:sldId id="260" r:id="rId13"/>
    <p:sldId id="263" r:id="rId14"/>
    <p:sldId id="274" r:id="rId15"/>
    <p:sldId id="283" r:id="rId16"/>
    <p:sldId id="282" r:id="rId17"/>
    <p:sldId id="277" r:id="rId18"/>
    <p:sldId id="275" r:id="rId19"/>
    <p:sldId id="284" r:id="rId20"/>
    <p:sldId id="276" r:id="rId21"/>
    <p:sldId id="268" r:id="rId22"/>
    <p:sldId id="26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810" y="-3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84671-1861-452A-9E52-B8FB55F20780}" type="datetimeFigureOut">
              <a:rPr lang="uk-UA" smtClean="0"/>
              <a:t>20.08.2025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5B50B-C8B5-4804-A7DD-EEF55C0FF831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B50B-C8B5-4804-A7DD-EEF55C0FF831}" type="slidenum">
              <a:rPr lang="uk-UA" smtClean="0"/>
              <a:t>15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20.08.2025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72264" y="4000504"/>
            <a:ext cx="2571736" cy="250033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uk-UA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Звіт заступника директора</a:t>
            </a:r>
          </a:p>
          <a:p>
            <a:pPr algn="ctr">
              <a:spcBef>
                <a:spcPts val="0"/>
              </a:spcBef>
            </a:pPr>
            <a:r>
              <a:rPr lang="uk-UA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НВР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142900"/>
            <a:ext cx="9144000" cy="1857388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МЕТОДИЧНА ДІЯЛЬНІСТЬ УЧИТЕЛІВ ТА НАУКОВО-ДОСЛІДНИЦЬКА РОБОТА УЧНІВ ЧАГОРСЬКОГО ЛІЦЕЮ</a:t>
            </a:r>
            <a:endParaRPr lang="uk-UA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На зображенні може бути: 8 людей та кларнет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7555" b="29684"/>
          <a:stretch>
            <a:fillRect/>
          </a:stretch>
        </p:blipFill>
        <p:spPr bwMode="auto">
          <a:xfrm>
            <a:off x="78150" y="2428868"/>
            <a:ext cx="6636990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357166"/>
            <a:ext cx="7786742" cy="4800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Місія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ліцею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мірою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реалізувати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закладу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загальної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удосконалити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систему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організаційних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морально-психологічних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інформаційних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правових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культурно-просвітницьких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спрямованих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громадянина-патріота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своєї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держави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поваги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національних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цінностей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українського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народу,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творчої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особистості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учня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високими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морально-психологічними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фізично-вольовими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якостям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714356"/>
            <a:ext cx="7855270" cy="4800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Візія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бачення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Чагорського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ліцею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ідеальний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образ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загальноосвітнього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навчального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закладу,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уявлення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освітнього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сенс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своєї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та про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своє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майбутнє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Візія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ліцею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пояснює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прагнуть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педагоги,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здобувачі освіти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їхні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батьки та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опікуни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як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ліцей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стати в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майбутньому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428604"/>
            <a:ext cx="8143900" cy="603411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Цінуючи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кожного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учня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ліцею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дбаємо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про: 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життєтворчих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компетентностей; 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фізичний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особистісний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інтелектуальний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уміння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самостійно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вчитися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співпрацювати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особистих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суспільно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значимих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Методична проблема: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501122" cy="4819664"/>
          </a:xfrm>
        </p:spPr>
        <p:txBody>
          <a:bodyPr/>
          <a:lstStyle/>
          <a:p>
            <a:pPr algn="ctr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робота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педагогічного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колективу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закладу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освіти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спрямована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розв’язання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єдиної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науково-методичної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>
              <a:buNone/>
            </a:pP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«Використання 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компетентісно-зорієнтованих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 технологій розвитку особистості в контексті нової української школи»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52"/>
            <a:ext cx="9144000" cy="27146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Сучасна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освіта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гнучка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інноваційна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тривалістю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 Треба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чітко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усвідомити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змінилося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поняття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сучасному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ролі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враховувати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своїй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роботі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навчальному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ПК\Desktop\зображення_viber_2025-08-20_13-46-34-616.jpg"/>
          <p:cNvPicPr>
            <a:picLocks noChangeAspect="1" noChangeArrowheads="1"/>
          </p:cNvPicPr>
          <p:nvPr/>
        </p:nvPicPr>
        <p:blipFill>
          <a:blip r:embed="rId2"/>
          <a:srcRect b="7821"/>
          <a:stretch>
            <a:fillRect/>
          </a:stretch>
        </p:blipFill>
        <p:spPr bwMode="auto">
          <a:xfrm>
            <a:off x="928662" y="1663702"/>
            <a:ext cx="7429500" cy="5051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642918"/>
            <a:ext cx="7933588" cy="48006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Внутрішньоліцейна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методична робота здійснювалася відповідно до Конституції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України, Законів України «Про освіту», «Про повну загальну середню освіту», «Про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дошкільну освіту», «Про позашкільну освіту», «Про інноваційну діяльність», Стратегії розвитку закладу,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плану роботи,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інших актів законодавства в галузі освіти, в тому числі МОН України, наказу по закладу від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01.09.2024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року </a:t>
            </a:r>
          </a:p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№ 78 «Про організацію методичної роботи у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Чагорському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ліцею на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2024/2025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навчальний рік».</a:t>
            </a:r>
          </a:p>
          <a:p>
            <a:pPr algn="ctr"/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71480"/>
            <a:ext cx="9144000" cy="1154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Якісний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склад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педагогічного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колективу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Чагорського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ліцею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 202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/202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навчальному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році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857364"/>
            <a:ext cx="7498080" cy="17859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Станом на 29.08.2025 р. у ліцеї працює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педагогів (з них 2 у відпустці по догляду за дитиною, 1 вчитель увільнений – служить в ЗСУ)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дипломів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вищу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освіту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за результатами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атестації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педагоги закладу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кваліфікаційні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категорії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42975" y="3714750"/>
          <a:ext cx="7215239" cy="2604614"/>
        </p:xfrm>
        <a:graphic>
          <a:graphicData uri="http://schemas.openxmlformats.org/drawingml/2006/table">
            <a:tbl>
              <a:tblPr/>
              <a:tblGrid>
                <a:gridCol w="3143273"/>
                <a:gridCol w="2084234"/>
                <a:gridCol w="1987732"/>
              </a:tblGrid>
              <a:tr h="6429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Кваліфікаційна</a:t>
                      </a:r>
                      <a:r>
                        <a:rPr lang="ru-RU" sz="2000" b="1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категорія</a:t>
                      </a:r>
                      <a:endParaRPr lang="uk-UA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К-ть</a:t>
                      </a:r>
                      <a:r>
                        <a:rPr lang="ru-RU" sz="2000" b="1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осіб</a:t>
                      </a:r>
                      <a:endParaRPr lang="uk-UA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/>
                          <a:ea typeface="Times New Roman"/>
                          <a:cs typeface="Times New Roman"/>
                        </a:rPr>
                        <a:t>% </a:t>
                      </a: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від</a:t>
                      </a:r>
                      <a:r>
                        <a:rPr lang="ru-RU" sz="2000" b="1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загальної</a:t>
                      </a:r>
                      <a:endParaRPr lang="uk-UA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к-ті</a:t>
                      </a:r>
                      <a:r>
                        <a:rPr lang="ru-RU" sz="2000" b="1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педагогів</a:t>
                      </a:r>
                      <a:endParaRPr lang="uk-UA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50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Спеціаліст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uk-UA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Спеціаліст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ІІ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категорії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7,5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50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Спеціаліст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І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категорії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Спеціаліст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вищої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категорії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62,5</a:t>
                      </a:r>
                      <a:endParaRPr lang="uk-UA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642918"/>
            <a:ext cx="7715304" cy="12858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Із загальної кількості педагогів педагогічні звання мають:</a:t>
            </a:r>
          </a:p>
        </p:txBody>
      </p:sp>
      <p:pic>
        <p:nvPicPr>
          <p:cNvPr id="2050" name="Picture 2" descr="C:\Users\ПК\Desktop\званн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500306"/>
            <a:ext cx="7481035" cy="23193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-142900"/>
            <a:ext cx="7498080" cy="1143000"/>
          </a:xfrm>
        </p:spPr>
        <p:txBody>
          <a:bodyPr/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Підвищення кваліфікації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14356"/>
            <a:ext cx="8572528" cy="553404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 період з вересня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 червень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року на затвердження педрадою подано понад 150 сертифікатів та свідоцтв, які підтверджують підвищення кваліфікації у різних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суб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єктів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підвищення кваліфікації: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КЗ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“Глибоцький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центр професійного розвитку педагогічних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праціників”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ТОВ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“Освітній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проект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“На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урок”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, ТОВ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“Всеосвіта”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, ТОВ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“Академія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цифрового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розвитку”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Prometheus, Ed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Фонд Східна Європа спільно з Державною службою України з надзвичайних ситуацій.</a:t>
            </a:r>
            <a:endParaRPr lang="uk-UA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214290"/>
            <a:ext cx="8229600" cy="5554683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внутрішньоліцейної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методичної роботи дає можливість кожному вчителеві ліцею брати участь не лише в реалізації готових курсових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проєктів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підвищення кваліфікації, а й залучає їх до участі у різноманітних за формою та змістом методичних заходах, які сприяють підвищенню фахової майстерності та творчого потенціалу вчителів. Педагогічні працівники ліцею тісно співпрацюють з викладацьким складом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КЗ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ІППОЧО. </a:t>
            </a:r>
          </a:p>
          <a:p>
            <a:pPr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Зокрема,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Біла З.В.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є автором розробки уроків рефлексії із застосуванням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діяльнісного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підходу та технології розвитку критичного мислення за програмою НУШ 5-6 класи та співавтором розділу підручника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“Геометрія”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7 клас</a:t>
            </a:r>
            <a:endParaRPr lang="uk-UA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-357214"/>
            <a:ext cx="8929718" cy="1428760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У ліцеї працюють методичні комісії:</a:t>
            </a:r>
            <a:endParaRPr lang="uk-UA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286844" cy="600076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Учителів початкових класів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“Реалізація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сучасних педагогічних технологій освіти на засадах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компетентнісного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підходу в контексті положень НУШ”), 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</a:t>
            </a:r>
            <a:r>
              <a:rPr lang="uk-UA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Бордіян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Н.В.</a:t>
            </a:r>
          </a:p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Учителів природничо-математичного циклу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“Компетентнісне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вивчення предметів природничо-математичного </a:t>
            </a:r>
          </a:p>
          <a:p>
            <a:pPr algn="ctr">
              <a:buNone/>
            </a:pP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     циклу як засіб виховання всебічно розвиненої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особистості”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ctr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</a:t>
            </a:r>
            <a:r>
              <a:rPr lang="uk-UA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Поштарь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Н.М</a:t>
            </a:r>
          </a:p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Учителів суспільно-гуманітарного циклу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“Інноваційні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технології, як методика розвитку творчих здібностей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учнів”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керівник Заїка Т.В.</a:t>
            </a:r>
          </a:p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Учителів художньо-естетичного циклу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“Викладання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предметів художньо-естетичного циклу в контексті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компетентнісного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підходу до навчального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процесу”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ctr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</a:t>
            </a:r>
            <a:r>
              <a:rPr lang="uk-UA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Косташ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В.В.</a:t>
            </a:r>
          </a:p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Класних керівників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(методична проблема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“Формування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і розвиток компетентної, освіченої, духовно багатої, свідомої особистості, конкурентоспроможної в сучасному житті шляхом ціннісного ставлення до сім’ї, родини,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людей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керівник Попович Л.Г.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85776"/>
            <a:ext cx="9144000" cy="1357298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Навчаємось-пізнаємо-творимо-досягаємо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" y="642917"/>
          <a:ext cx="9143997" cy="5671271"/>
        </p:xfrm>
        <a:graphic>
          <a:graphicData uri="http://schemas.openxmlformats.org/drawingml/2006/table">
            <a:tbl>
              <a:tblPr/>
              <a:tblGrid>
                <a:gridCol w="428594"/>
                <a:gridCol w="1571636"/>
                <a:gridCol w="642942"/>
                <a:gridCol w="642942"/>
                <a:gridCol w="2428892"/>
                <a:gridCol w="1928826"/>
                <a:gridCol w="1500165"/>
              </a:tblGrid>
              <a:tr h="603147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Результати ІІ </a:t>
                      </a:r>
                      <a:r>
                        <a:rPr lang="uk-UA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(територіального) 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етапу Всеукраїнських учнівських олімпіад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з навчальних предметів</a:t>
                      </a:r>
                      <a:endParaRPr lang="uk-UA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632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 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kumimoji="0" lang="uk-UA" sz="2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Англійська мова</a:t>
                      </a: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Поштарюк</a:t>
                      </a: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Анастасія Мар’янівна </a:t>
                      </a:r>
                      <a:endParaRPr lang="uk-UA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Заїка Тетяна</a:t>
                      </a:r>
                      <a:r>
                        <a:rPr lang="uk-UA" sz="15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Віталіївна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53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Бурка </a:t>
                      </a:r>
                      <a:r>
                        <a:rPr kumimoji="0" lang="uk-U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Петру-Дімітрі</a:t>
                      </a: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uk-UA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uk-UA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Загарюк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Лілія Вікторівна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Бордіян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Наталія Василівна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453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uk-UA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Масепюк</a:t>
                      </a: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Юрій Іванович </a:t>
                      </a:r>
                      <a:endParaRPr lang="uk-UA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Заїка Тетяна</a:t>
                      </a:r>
                      <a:r>
                        <a:rPr lang="uk-UA" sz="15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Віталіївна</a:t>
                      </a:r>
                      <a:endParaRPr lang="uk-UA" sz="15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Оксана Василівна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 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8-А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Ананьєв Данило Павлович </a:t>
                      </a:r>
                      <a:endParaRPr lang="uk-UA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Загарюк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Лілія Вікторівна</a:t>
                      </a:r>
                    </a:p>
                  </a:txBody>
                  <a:tcPr marL="44182" marR="44182" marT="4629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Беженар</a:t>
                      </a:r>
                      <a:r>
                        <a:rPr lang="uk-UA" sz="15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Марія Володимирівна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603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 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Пітей</a:t>
                      </a: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Дарина Сергіївна</a:t>
                      </a:r>
                      <a:endParaRPr lang="uk-UA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uk-UA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Заїка Тетяна</a:t>
                      </a:r>
                      <a:r>
                        <a:rPr lang="uk-UA" sz="15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Віталіївна</a:t>
                      </a:r>
                      <a:endParaRPr lang="uk-UA" sz="15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8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 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Інформаійні</a:t>
                      </a:r>
                      <a:r>
                        <a:rPr kumimoji="0" lang="uk-U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технології</a:t>
                      </a:r>
                      <a:endParaRPr kumimoji="0" lang="uk-UA" sz="1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Гливко</a:t>
                      </a: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Богдан Юрійович </a:t>
                      </a:r>
                      <a:endParaRPr lang="uk-UA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Ганущак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Діана Георгіївна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Постайчук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Юлія Миколаївна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453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 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Правознавство</a:t>
                      </a:r>
                      <a:endParaRPr kumimoji="0" lang="uk-UA" sz="1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9-А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Раца</a:t>
                      </a: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Надія Георгіївна </a:t>
                      </a:r>
                      <a:endParaRPr lang="uk-UA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Дарій </a:t>
                      </a: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Павліна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Дмитрівна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Семенюк Олена Валентинівна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182" marR="44182" marT="4629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-214338"/>
            <a:ext cx="9144000" cy="135729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Навчаємось-пізнаємо-творимо-досягаємо</a:t>
            </a:r>
            <a:endParaRPr kumimoji="0" lang="uk-UA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357159" y="785791"/>
          <a:ext cx="8577291" cy="5822512"/>
        </p:xfrm>
        <a:graphic>
          <a:graphicData uri="http://schemas.openxmlformats.org/drawingml/2006/table">
            <a:tbl>
              <a:tblPr/>
              <a:tblGrid>
                <a:gridCol w="740853"/>
                <a:gridCol w="1711627"/>
                <a:gridCol w="715306"/>
                <a:gridCol w="618427"/>
                <a:gridCol w="1714512"/>
                <a:gridCol w="1571636"/>
                <a:gridCol w="1504930"/>
              </a:tblGrid>
              <a:tr h="67600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Результати ІІ </a:t>
                      </a:r>
                      <a:r>
                        <a:rPr lang="uk-UA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(територіального) </a:t>
                      </a:r>
                      <a:r>
                        <a:rPr lang="uk-UA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етапу Всеукраїнських учнівських </a:t>
                      </a:r>
                      <a:r>
                        <a:rPr lang="uk-UA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олімпіад з </a:t>
                      </a:r>
                      <a:r>
                        <a:rPr lang="uk-UA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навчальних предметів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 </a:t>
                      </a:r>
                      <a:endParaRPr lang="uk-UA" sz="15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Зарубіжна література</a:t>
                      </a:r>
                    </a:p>
                    <a:p>
                      <a:pPr algn="ctr"/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9-А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5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Ворощук</a:t>
                      </a:r>
                      <a:r>
                        <a:rPr kumimoji="0" lang="uk-UA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Евеліна Олегівна (І)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Попович Лідія </a:t>
                      </a:r>
                      <a:r>
                        <a:rPr lang="uk-UA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Густавівна</a:t>
                      </a:r>
                      <a:endParaRPr lang="uk-UA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Семенюк Олена Валентинівна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9. </a:t>
                      </a:r>
                      <a:endParaRPr lang="uk-UA" sz="15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5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ПепеляМаргарета</a:t>
                      </a:r>
                      <a:r>
                        <a:rPr kumimoji="0" lang="uk-UA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Іванівна (ІІ)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Оксана Василівна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10.</a:t>
                      </a:r>
                      <a:endParaRPr lang="uk-UA" sz="15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Куриш Максим Ярославович (І)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11.</a:t>
                      </a:r>
                      <a:endParaRPr lang="uk-UA" sz="15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5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Поштарюк</a:t>
                      </a:r>
                      <a:r>
                        <a:rPr kumimoji="0" lang="uk-UA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Анастасія Мар</a:t>
                      </a:r>
                      <a:r>
                        <a:rPr kumimoji="0" lang="ru-RU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’</a:t>
                      </a:r>
                      <a:r>
                        <a:rPr kumimoji="0" lang="uk-UA" sz="15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янівна</a:t>
                      </a:r>
                      <a:r>
                        <a:rPr kumimoji="0" lang="uk-UA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(ІІ)</a:t>
                      </a:r>
                      <a:endParaRPr lang="uk-UA" sz="15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12.</a:t>
                      </a:r>
                      <a:endParaRPr lang="uk-UA" sz="15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Біологія</a:t>
                      </a:r>
                      <a:endParaRPr lang="uk-UA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8-Б</a:t>
                      </a:r>
                    </a:p>
                    <a:p>
                      <a:pPr algn="ctr"/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Куриш Максим Ярославович 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Чорней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Мирослав Костянтинович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13.</a:t>
                      </a:r>
                      <a:endParaRPr lang="uk-UA" sz="15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5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Гливко</a:t>
                      </a:r>
                      <a:r>
                        <a:rPr kumimoji="0" lang="uk-UA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Богдан Юрійович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Калараш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Оксана Петрівна</a:t>
                      </a: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Постайчук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Юлія Миколаївна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14.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Білоус Євген Васильович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Калараш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Оксана Петрівна</a:t>
                      </a:r>
                      <a:endParaRPr lang="uk-UA" sz="15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Оксана Василівна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-214338"/>
            <a:ext cx="9144000" cy="135729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Навчаємось-пізнаємо-творимо-досягаємо</a:t>
            </a:r>
            <a:endParaRPr kumimoji="0" lang="uk-UA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357159" y="785791"/>
          <a:ext cx="8577291" cy="5916834"/>
        </p:xfrm>
        <a:graphic>
          <a:graphicData uri="http://schemas.openxmlformats.org/drawingml/2006/table">
            <a:tbl>
              <a:tblPr/>
              <a:tblGrid>
                <a:gridCol w="571503"/>
                <a:gridCol w="1880977"/>
                <a:gridCol w="715306"/>
                <a:gridCol w="766399"/>
                <a:gridCol w="1724400"/>
                <a:gridCol w="1724400"/>
                <a:gridCol w="1194306"/>
              </a:tblGrid>
              <a:tr h="67600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Результати ІІ </a:t>
                      </a:r>
                      <a:r>
                        <a:rPr lang="uk-UA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(територіального) </a:t>
                      </a:r>
                      <a:r>
                        <a:rPr lang="uk-UA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етапу Всеукраїнських учнівських </a:t>
                      </a:r>
                      <a:r>
                        <a:rPr lang="uk-UA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олімпіад </a:t>
                      </a:r>
                      <a:r>
                        <a:rPr lang="uk-UA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 навчальних предметів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kumimoji="0" lang="uk-UA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Технології </a:t>
                      </a:r>
                    </a:p>
                    <a:p>
                      <a:pPr algn="ctr"/>
                      <a:r>
                        <a:rPr kumimoji="0" lang="uk-UA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(обслуговуюча</a:t>
                      </a:r>
                      <a:r>
                        <a:rPr kumimoji="0" lang="uk-UA" sz="2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праця)</a:t>
                      </a:r>
                      <a:endParaRPr lang="uk-UA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5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Пітей</a:t>
                      </a:r>
                      <a:r>
                        <a:rPr kumimoji="0" lang="uk-UA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Дарина Сергіївна 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Косташ</a:t>
                      </a: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Валентина Василівна</a:t>
                      </a:r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16 .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5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Трипалюк</a:t>
                      </a:r>
                      <a:r>
                        <a:rPr kumimoji="0" lang="uk-UA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Вікторія Сергіївна </a:t>
                      </a:r>
                      <a:endParaRPr lang="uk-UA" sz="15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17.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5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Цуркан</a:t>
                      </a:r>
                      <a:r>
                        <a:rPr kumimoji="0" lang="uk-UA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Ангеліна Василівна 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Оксана Василівна</a:t>
                      </a:r>
                    </a:p>
                    <a:p>
                      <a:pPr algn="ctr"/>
                      <a:endParaRPr lang="uk-UA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18.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5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Миронко Анна Віталіївна</a:t>
                      </a:r>
                      <a:endParaRPr lang="uk-UA" sz="15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19.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0" lang="uk-UA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Математика</a:t>
                      </a:r>
                      <a:endParaRPr kumimoji="0" lang="uk-UA" sz="20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Андоній</a:t>
                      </a: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Назарій Віталійович 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Поштар</a:t>
                      </a:r>
                      <a:r>
                        <a:rPr lang="uk-UA" sz="15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Наталя Миколаївна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  <a:endParaRPr lang="uk-UA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20.</a:t>
                      </a:r>
                      <a:endParaRPr lang="uk-UA" sz="15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Поштар Яна Андріївна </a:t>
                      </a:r>
                      <a:endParaRPr lang="uk-UA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Біла Зінаїда Володимирівна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Бордіян</a:t>
                      </a:r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Наталія Василівна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21.</a:t>
                      </a:r>
                      <a:endParaRPr lang="uk-UA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7-Б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Цурцуман</a:t>
                      </a:r>
                      <a:r>
                        <a:rPr kumimoji="0" lang="uk-U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Денис </a:t>
                      </a:r>
                      <a:r>
                        <a:rPr kumimoji="0" lang="uk-UA" sz="16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Емірович</a:t>
                      </a:r>
                      <a:r>
                        <a:rPr kumimoji="0" lang="uk-U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Чоботар </a:t>
                      </a:r>
                      <a:r>
                        <a:rPr lang="uk-UA" sz="15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Альона</a:t>
                      </a:r>
                      <a:r>
                        <a:rPr lang="uk-UA" sz="15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  <a:endParaRPr lang="uk-UA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-214338"/>
            <a:ext cx="9144000" cy="135729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Навчаємось-пізнаємо-творимо-досягаємо</a:t>
            </a:r>
            <a:endParaRPr kumimoji="0" lang="uk-UA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3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357159" y="785791"/>
          <a:ext cx="8577291" cy="5004560"/>
        </p:xfrm>
        <a:graphic>
          <a:graphicData uri="http://schemas.openxmlformats.org/drawingml/2006/table">
            <a:tbl>
              <a:tblPr/>
              <a:tblGrid>
                <a:gridCol w="740853"/>
                <a:gridCol w="1711627"/>
                <a:gridCol w="715306"/>
                <a:gridCol w="766399"/>
                <a:gridCol w="1724400"/>
                <a:gridCol w="1556652"/>
                <a:gridCol w="1362054"/>
              </a:tblGrid>
              <a:tr h="67600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Результати ІІ </a:t>
                      </a:r>
                      <a:r>
                        <a:rPr lang="uk-UA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(територіального) </a:t>
                      </a:r>
                      <a:r>
                        <a:rPr lang="uk-UA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етапу Всеукраїнських учнівських </a:t>
                      </a:r>
                      <a:r>
                        <a:rPr lang="uk-UA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олімпіад </a:t>
                      </a:r>
                      <a:r>
                        <a:rPr lang="uk-UA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 навчальних предметів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22. </a:t>
                      </a:r>
                      <a:endParaRPr lang="uk-UA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kumimoji="0" lang="uk-UA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Українська мова та література</a:t>
                      </a:r>
                      <a:endParaRPr kumimoji="0" lang="uk-UA" sz="2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Поштар Яна Андріївна 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uk-UA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Михайлеску</a:t>
                      </a:r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 Сільвія</a:t>
                      </a:r>
                      <a:r>
                        <a:rPr lang="uk-UA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Мірчевна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Бордіян</a:t>
                      </a:r>
                      <a:r>
                        <a:rPr lang="uk-UA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Наталія Василівна</a:t>
                      </a:r>
                    </a:p>
                    <a:p>
                      <a:pPr algn="ctr"/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23. </a:t>
                      </a:r>
                      <a:endParaRPr lang="uk-UA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9-Б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Думітрович</a:t>
                      </a: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Михайло Миколайович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Оксана Василівна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24.</a:t>
                      </a:r>
                      <a:endParaRPr lang="uk-UA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7-Б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Мороз Анастасія Георгіївна 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Чоботар </a:t>
                      </a:r>
                      <a:r>
                        <a:rPr lang="uk-UA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Альона</a:t>
                      </a:r>
                      <a:r>
                        <a:rPr lang="uk-UA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  <a:endParaRPr lang="uk-UA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25.</a:t>
                      </a:r>
                      <a:endParaRPr lang="uk-UA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8-Б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Гушул</a:t>
                      </a: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Каріна</a:t>
                      </a: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Андріївна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Козачок Наталія Степанівна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</a:p>
                    <a:p>
                      <a:pPr algn="ctr"/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4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26.</a:t>
                      </a:r>
                      <a:endParaRPr lang="uk-UA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8-Б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uk-UA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Поштарюк</a:t>
                      </a: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Анастасія Мар’янівна </a:t>
                      </a:r>
                      <a:endParaRPr lang="uk-UA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9072626" cy="725494"/>
          </a:xfrm>
        </p:spPr>
        <p:txBody>
          <a:bodyPr>
            <a:normAutofit fontScale="90000"/>
          </a:bodyPr>
          <a:lstStyle/>
          <a:p>
            <a:pPr lvl="0" algn="ctr"/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err="1" smtClean="0">
                <a:latin typeface="Times New Roman" pitchFamily="18" charset="0"/>
                <a:cs typeface="Times New Roman" pitchFamily="18" charset="0"/>
              </a:rPr>
              <a:t>Навчаємось-пізнаємо-творимо-досягаємо</a:t>
            </a:r>
            <a:endParaRPr lang="uk-UA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500174"/>
          <a:ext cx="8786874" cy="5212710"/>
        </p:xfrm>
        <a:graphic>
          <a:graphicData uri="http://schemas.openxmlformats.org/drawingml/2006/table">
            <a:tbl>
              <a:tblPr/>
              <a:tblGrid>
                <a:gridCol w="428628"/>
                <a:gridCol w="1643074"/>
                <a:gridCol w="642942"/>
                <a:gridCol w="642942"/>
                <a:gridCol w="2345005"/>
                <a:gridCol w="1584085"/>
                <a:gridCol w="1500198"/>
              </a:tblGrid>
              <a:tr h="67166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Результати ІІІ (обласного) етапу Всеукраїнських учнівських олімпіад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з навчальних предметів</a:t>
                      </a: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224922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1</a:t>
                      </a:r>
                      <a:endParaRPr lang="uk-UA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Зарубіжна література 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8-Б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Куриш Максим Ярославович 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Попович Л</a:t>
                      </a:r>
                      <a:r>
                        <a:rPr lang="uk-UA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ідія</a:t>
                      </a:r>
                      <a:r>
                        <a:rPr lang="uk-UA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</a:t>
                      </a:r>
                      <a:r>
                        <a:rPr lang="uk-UA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уставівна</a:t>
                      </a:r>
                      <a:r>
                        <a:rPr lang="uk-UA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2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</a:p>
                    <a:p>
                      <a:pPr algn="ctr"/>
                      <a:endParaRPr lang="uk-UA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</a:tr>
              <a:tr h="1224922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2</a:t>
                      </a:r>
                      <a:endParaRPr lang="uk-UA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Зарубіжна література </a:t>
                      </a:r>
                      <a:endParaRPr lang="uk-UA" sz="18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9-Б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20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ПепеляМаргарета</a:t>
                      </a:r>
                      <a:r>
                        <a:rPr kumimoji="0" lang="uk-UA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Іванівна 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Попович Л</a:t>
                      </a:r>
                      <a:r>
                        <a:rPr lang="uk-UA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ідія</a:t>
                      </a:r>
                      <a:r>
                        <a:rPr lang="uk-UA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</a:t>
                      </a:r>
                      <a:r>
                        <a:rPr lang="uk-UA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уставівна</a:t>
                      </a:r>
                      <a:r>
                        <a:rPr lang="uk-UA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Оксана Василівна</a:t>
                      </a:r>
                    </a:p>
                    <a:p>
                      <a:pPr algn="ctr"/>
                      <a:endParaRPr lang="uk-UA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5602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3</a:t>
                      </a:r>
                      <a:endParaRPr lang="uk-UA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Інформаційні технології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ІІІ</a:t>
                      </a:r>
                      <a:endParaRPr lang="uk-UA" sz="18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Гливко</a:t>
                      </a:r>
                      <a:r>
                        <a:rPr lang="uk-UA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Богдан Юрійович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Ганущак</a:t>
                      </a:r>
                      <a:r>
                        <a:rPr lang="uk-UA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Діана Георгіївна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Постайчук</a:t>
                      </a:r>
                      <a:r>
                        <a:rPr lang="uk-UA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Юлія Миколаївна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</a:tr>
              <a:tr h="1045602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uk-UA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Англійська мова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ІІІ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9-Б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Масепюк</a:t>
                      </a:r>
                      <a:r>
                        <a:rPr kumimoji="0" lang="uk-U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Юрій Іванович </a:t>
                      </a: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Заїка Тетяна</a:t>
                      </a:r>
                      <a:r>
                        <a:rPr lang="uk-UA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Віталіївна</a:t>
                      </a:r>
                      <a:endParaRPr lang="uk-UA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236" marR="51236" marT="5368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Оксана Василівна</a:t>
                      </a:r>
                    </a:p>
                  </a:txBody>
                  <a:tcPr marL="51236" marR="51236" marT="5368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42910" y="-285776"/>
            <a:ext cx="814790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Навчаємось-пізнаємо-творимо-досягаємо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1" y="571481"/>
          <a:ext cx="9143999" cy="5833392"/>
        </p:xfrm>
        <a:graphic>
          <a:graphicData uri="http://schemas.openxmlformats.org/drawingml/2006/table">
            <a:tbl>
              <a:tblPr/>
              <a:tblGrid>
                <a:gridCol w="456947"/>
                <a:gridCol w="1900474"/>
                <a:gridCol w="642942"/>
                <a:gridCol w="571504"/>
                <a:gridCol w="2143140"/>
                <a:gridCol w="1785950"/>
                <a:gridCol w="1643042"/>
              </a:tblGrid>
              <a:tr h="294588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Переможці ІІ етапу учнівських конкурсів</a:t>
                      </a:r>
                      <a:endParaRPr lang="uk-UA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169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ХІ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міжнародний мовно-літературний конкурс учнівської та студентської </a:t>
                      </a: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молоді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ім. Т. Шевченка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-Б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Поштарюк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Анастасія Мар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’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янівна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600" b="1" kern="12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Козачок 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Наталя Степанівна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Ізмайлова Крістіна Вікторівна</a:t>
                      </a:r>
                      <a:endParaRPr lang="uk-UA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795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uk-UA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Ананьєва </a:t>
                      </a:r>
                      <a:r>
                        <a:rPr kumimoji="0" lang="uk-UA" sz="16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Аріна</a:t>
                      </a:r>
                      <a:r>
                        <a:rPr kumimoji="0" lang="uk-U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Павлівна </a:t>
                      </a:r>
                      <a:endParaRPr kumimoji="0" lang="uk-UA" sz="16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Козачок 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Наталя Степанівна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Оксана Василівна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uk-UA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endParaRPr lang="uk-UA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-Б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6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Гушул</a:t>
                      </a:r>
                      <a:r>
                        <a:rPr kumimoji="0" lang="uk-U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6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Каріна</a:t>
                      </a:r>
                      <a:r>
                        <a:rPr kumimoji="0" lang="uk-U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Андріївна 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600" b="1" kern="12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600" b="1" kern="12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Козачок 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Наталя Степанівна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Вікторівна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708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uk-UA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Карташов</a:t>
                      </a:r>
                      <a:r>
                        <a:rPr lang="uk-UA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Олексій Костянтинович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Козачок Наталя Степанівна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Бордіян</a:t>
                      </a: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Наталія Василівна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90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uk-UA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endParaRPr lang="uk-UA" sz="16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r>
                        <a:rPr lang="uk-UA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-Б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6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Пепеля</a:t>
                      </a:r>
                      <a:r>
                        <a:rPr kumimoji="0" lang="uk-U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6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Маргарета</a:t>
                      </a:r>
                      <a:r>
                        <a:rPr kumimoji="0" lang="uk-U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Іванівна 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Михайлеску</a:t>
                      </a: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Сільвія</a:t>
                      </a:r>
                      <a:r>
                        <a:rPr lang="uk-UA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6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Мірчевна</a:t>
                      </a:r>
                      <a:endParaRPr lang="uk-UA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Оксана Василівна</a:t>
                      </a: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790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7-Б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Цурцуман</a:t>
                      </a:r>
                      <a:r>
                        <a:rPr kumimoji="0" lang="uk-UA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Денис </a:t>
                      </a:r>
                      <a:r>
                        <a:rPr kumimoji="0" lang="uk-UA" sz="16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Емірович</a:t>
                      </a:r>
                      <a:endParaRPr kumimoji="0" lang="uk-UA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Михайлеску</a:t>
                      </a: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Сільвія</a:t>
                      </a:r>
                      <a:r>
                        <a:rPr lang="uk-UA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6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Мірчевна</a:t>
                      </a:r>
                      <a:endParaRPr lang="uk-UA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Чоботар </a:t>
                      </a:r>
                      <a:r>
                        <a:rPr lang="uk-UA" sz="16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Альона</a:t>
                      </a:r>
                      <a:r>
                        <a:rPr lang="uk-UA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Вікторівна</a:t>
                      </a:r>
                      <a:endParaRPr lang="uk-UA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814790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Навчаємось-пізнаємо-творимо-досягаємо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285860"/>
          <a:ext cx="9144001" cy="5357849"/>
        </p:xfrm>
        <a:graphic>
          <a:graphicData uri="http://schemas.openxmlformats.org/drawingml/2006/table">
            <a:tbl>
              <a:tblPr/>
              <a:tblGrid>
                <a:gridCol w="438881"/>
                <a:gridCol w="1489913"/>
                <a:gridCol w="642942"/>
                <a:gridCol w="642942"/>
                <a:gridCol w="2071702"/>
                <a:gridCol w="1928826"/>
                <a:gridCol w="1928795"/>
              </a:tblGrid>
              <a:tr h="531204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Переможці ІІ етапу учнівських конкурсів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7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ХХІ</a:t>
                      </a: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</a:t>
                      </a: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Міжнародний конкурс з української мови </a:t>
                      </a:r>
                      <a:r>
                        <a:rPr lang="uk-UA" sz="17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ім.П.Яцика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-Б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Мазурашу</a:t>
                      </a:r>
                      <a:r>
                        <a:rPr lang="uk-UA" sz="17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Олександр Вадимович</a:t>
                      </a: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7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Вікторівна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7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7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Ганущак</a:t>
                      </a:r>
                      <a:r>
                        <a:rPr kumimoji="0" lang="uk-UA" sz="17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Олександра Русланівна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Чоботар</a:t>
                      </a:r>
                      <a:r>
                        <a:rPr lang="uk-UA" sz="17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7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Альона</a:t>
                      </a:r>
                      <a:r>
                        <a:rPr lang="uk-UA" sz="17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  <a:endParaRPr lang="uk-UA" sz="17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4-А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7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Думітрович</a:t>
                      </a:r>
                      <a:r>
                        <a:rPr kumimoji="0" lang="uk-UA" sz="17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Олександр Миколайович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Беженар</a:t>
                      </a:r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Марія</a:t>
                      </a:r>
                      <a:r>
                        <a:rPr lang="uk-UA" sz="17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Володимирівна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7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Ананьєва </a:t>
                      </a:r>
                      <a:r>
                        <a:rPr kumimoji="0" lang="uk-UA" sz="17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Аріна</a:t>
                      </a:r>
                      <a:r>
                        <a:rPr kumimoji="0" lang="uk-UA" sz="17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Павлівна</a:t>
                      </a:r>
                    </a:p>
                    <a:p>
                      <a:pPr algn="ctr"/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Козачок Наталя Степанівна</a:t>
                      </a:r>
                      <a:endParaRPr lang="uk-UA" sz="17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Оксана Василівна </a:t>
                      </a:r>
                      <a:endParaRPr lang="uk-UA" sz="17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/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6-А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7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Карташов</a:t>
                      </a:r>
                      <a:r>
                        <a:rPr kumimoji="0" lang="uk-UA" sz="17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Олексій Костянтинович </a:t>
                      </a:r>
                    </a:p>
                    <a:p>
                      <a:pPr algn="ctr"/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Козачок Наталя Степанівна</a:t>
                      </a:r>
                      <a:endParaRPr lang="uk-UA" sz="17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Бордіян</a:t>
                      </a: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Наталія </a:t>
                      </a:r>
                      <a:r>
                        <a:rPr lang="uk-UA" sz="17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Всилівна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814790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Навчаємось-пізнаємо-творимо-досягаємо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285860"/>
          <a:ext cx="9144001" cy="4392520"/>
        </p:xfrm>
        <a:graphic>
          <a:graphicData uri="http://schemas.openxmlformats.org/drawingml/2006/table">
            <a:tbl>
              <a:tblPr/>
              <a:tblGrid>
                <a:gridCol w="438881"/>
                <a:gridCol w="1347037"/>
                <a:gridCol w="642942"/>
                <a:gridCol w="714380"/>
                <a:gridCol w="2000264"/>
                <a:gridCol w="2214578"/>
                <a:gridCol w="1785919"/>
              </a:tblGrid>
              <a:tr h="531204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Переможці ІІ етапу учнівських конкурсів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7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ХХІ</a:t>
                      </a: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</a:t>
                      </a: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Міжнародний конкурс з української мови </a:t>
                      </a:r>
                      <a:r>
                        <a:rPr lang="uk-UA" sz="17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ім.П.Яцика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7-Б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7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Цурцуман</a:t>
                      </a:r>
                      <a:r>
                        <a:rPr kumimoji="0" lang="uk-UA" sz="17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Денис </a:t>
                      </a:r>
                      <a:r>
                        <a:rPr kumimoji="0" lang="uk-UA" sz="17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Емірович</a:t>
                      </a:r>
                      <a:r>
                        <a:rPr kumimoji="0" lang="uk-UA" sz="17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Михайлеску</a:t>
                      </a: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Сільвія </a:t>
                      </a:r>
                      <a:r>
                        <a:rPr lang="uk-UA" sz="17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Мірчевна</a:t>
                      </a: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7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/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Чоботар</a:t>
                      </a:r>
                      <a:r>
                        <a:rPr lang="uk-UA" sz="17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7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Альона</a:t>
                      </a:r>
                      <a:r>
                        <a:rPr lang="uk-UA" sz="17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Вікторівна</a:t>
                      </a:r>
                      <a:endParaRPr lang="uk-UA" sz="1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-Б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Думітрович</a:t>
                      </a: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Михайло Миколайович 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Михайлеску</a:t>
                      </a: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Сільвія </a:t>
                      </a:r>
                      <a:r>
                        <a:rPr lang="uk-UA" sz="17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Мірчевна</a:t>
                      </a: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Петруняк</a:t>
                      </a: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Оксана Василівна 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ІІ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7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Поштар Яна Андріївна 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Михайлеску</a:t>
                      </a: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Сільвія </a:t>
                      </a:r>
                      <a:r>
                        <a:rPr lang="uk-UA" sz="17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Мірчевна</a:t>
                      </a: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Бордіян</a:t>
                      </a: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Наталія </a:t>
                      </a:r>
                      <a:r>
                        <a:rPr lang="uk-UA" sz="17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Всилівна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965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</a:t>
                      </a:r>
                      <a:endParaRPr lang="uk-UA" sz="17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7-Б</a:t>
                      </a:r>
                      <a:endParaRPr lang="uk-UA" sz="17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Поштарюк</a:t>
                      </a: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Анастасія Мар</a:t>
                      </a: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’</a:t>
                      </a:r>
                      <a:r>
                        <a:rPr lang="uk-UA" sz="17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янівна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Козачок Наталя Степанівна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Ізмайлова </a:t>
                      </a:r>
                      <a:r>
                        <a:rPr lang="uk-UA" sz="17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Крістіна</a:t>
                      </a:r>
                      <a:r>
                        <a:rPr lang="uk-UA" sz="17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Вікторівна</a:t>
                      </a:r>
                      <a:endParaRPr lang="uk-UA" sz="17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32" marR="58632" marT="6142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-71462"/>
            <a:ext cx="8429652" cy="480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Колектив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Чагорського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ліцею працює над досягненням нових успіхів у навчанні та вихованні учнів, в утвердженні позитивного іміджу ліцею,  у виконанні ним своєї головної місії – виховання і розвитку дітей, підготовки їх до самостійного життя. </a:t>
            </a:r>
          </a:p>
          <a:p>
            <a:pPr algn="ctr"/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ПК\Desktop\зображення_viber_2025-08-20_13-46-34-824.jpg"/>
          <p:cNvPicPr>
            <a:picLocks noChangeAspect="1" noChangeArrowheads="1"/>
          </p:cNvPicPr>
          <p:nvPr/>
        </p:nvPicPr>
        <p:blipFill>
          <a:blip r:embed="rId2"/>
          <a:srcRect b="9010"/>
          <a:stretch>
            <a:fillRect/>
          </a:stretch>
        </p:blipFill>
        <p:spPr bwMode="auto">
          <a:xfrm>
            <a:off x="1000100" y="1808142"/>
            <a:ext cx="7429500" cy="5049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К\Desktop\5.jpg"/>
          <p:cNvPicPr>
            <a:picLocks noChangeAspect="1" noChangeArrowheads="1"/>
          </p:cNvPicPr>
          <p:nvPr/>
        </p:nvPicPr>
        <p:blipFill>
          <a:blip r:embed="rId2"/>
          <a:srcRect b="3703"/>
          <a:stretch>
            <a:fillRect/>
          </a:stretch>
        </p:blipFill>
        <p:spPr bwMode="auto">
          <a:xfrm>
            <a:off x="1000100" y="1285842"/>
            <a:ext cx="7715264" cy="557215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0"/>
            <a:ext cx="8572528" cy="46577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честь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добре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ім‘я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Будь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майстром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поетом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художником у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справі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яку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любиш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такої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професії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змогла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б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піднятись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вершини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майстерності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 В.Сухомлинський</a:t>
            </a:r>
          </a:p>
          <a:p>
            <a:endParaRPr lang="uk-UA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1237</TotalTime>
  <Words>1355</Words>
  <PresentationFormat>Экран (4:3)</PresentationFormat>
  <Paragraphs>345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Солнцестояние</vt:lpstr>
      <vt:lpstr>МЕТОДИЧНА ДІЯЛЬНІСТЬ УЧИТЕЛІВ ТА НАУКОВО-ДОСЛІДНИЦЬКА РОБОТА УЧНІВ ЧАГОРСЬКОГО ЛІЦЕЮ</vt:lpstr>
      <vt:lpstr>Слайд 2</vt:lpstr>
      <vt:lpstr>Слайд 3</vt:lpstr>
      <vt:lpstr>Слайд 4</vt:lpstr>
      <vt:lpstr>Методична проблема:</vt:lpstr>
      <vt:lpstr>Слайд 6</vt:lpstr>
      <vt:lpstr>Слайд 7</vt:lpstr>
      <vt:lpstr>Якісний склад педагогічного колективу Чагорського ліцею у 2024/2025 навчальному році  </vt:lpstr>
      <vt:lpstr>Слайд 9</vt:lpstr>
      <vt:lpstr>Підвищення кваліфікації</vt:lpstr>
      <vt:lpstr>Слайд 11</vt:lpstr>
      <vt:lpstr>У ліцеї працюють методичні комісії:</vt:lpstr>
      <vt:lpstr>Навчаємось-пізнаємо-творимо-досягаємо</vt:lpstr>
      <vt:lpstr>Слайд 14</vt:lpstr>
      <vt:lpstr>Слайд 15</vt:lpstr>
      <vt:lpstr>Слайд 16</vt:lpstr>
      <vt:lpstr> Навчаємось-пізнаємо-творимо-досягаємо</vt:lpstr>
      <vt:lpstr>Навчаємось-пізнаємо-творимо-досягаємо</vt:lpstr>
      <vt:lpstr>Навчаємось-пізнаємо-творимо-досягаємо</vt:lpstr>
      <vt:lpstr>Навчаємось-пізнаємо-творимо-досягаємо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МЕТОДИЧНА ДІЯЛЬНІСТЬ УЧИТЕЛІВ ТА НАУКОВО-ДОСЛІДНИЦЬКА РОБОТА УЧНІА ЧАГОРСЬКОГО ЛІЦЕЮ</dc:title>
  <dc:creator>ПК</dc:creator>
  <cp:lastModifiedBy>ПК</cp:lastModifiedBy>
  <cp:revision>92</cp:revision>
  <dcterms:created xsi:type="dcterms:W3CDTF">2023-08-27T15:47:44Z</dcterms:created>
  <dcterms:modified xsi:type="dcterms:W3CDTF">2025-08-20T15:51:06Z</dcterms:modified>
</cp:coreProperties>
</file>